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8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9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7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40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8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3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9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F23E-AD5C-4CA6-BBCC-8A572F1EED0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1E3D-C4F8-47C5-86C1-C15A5F713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62" y="1978549"/>
            <a:ext cx="5541298" cy="433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28182" y="606678"/>
            <a:ext cx="2304257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Тема № 16</a:t>
            </a:r>
            <a:endParaRPr lang="ru-RU" sz="16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0862" y="606678"/>
            <a:ext cx="5541298" cy="95011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Интересы личности, общества и государства в динамике преодоления рисков и угроз безопасности</a:t>
            </a:r>
            <a:endParaRPr lang="ru-RU" sz="16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109845"/>
            <a:ext cx="2304257" cy="173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372201" y="2996952"/>
            <a:ext cx="2304255" cy="25922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Book Antiqua" panose="02040602050305030304" pitchFamily="18" charset="0"/>
                <a:cs typeface="Tahoma" panose="020B0604030504040204" pitchFamily="34" charset="0"/>
              </a:rPr>
              <a:t>Внутренние и внешние криминальные угрозы предприятия</a:t>
            </a:r>
            <a:endParaRPr lang="ru-RU" sz="2000" b="1" dirty="0">
              <a:latin typeface="Book Antiqua" panose="02040602050305030304" pitchFamily="18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9" y="5865223"/>
            <a:ext cx="2160238" cy="44386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itchFamily="18" charset="0"/>
              </a:rPr>
              <a:t>Семинар, 2 часа</a:t>
            </a:r>
            <a:endParaRPr lang="ru-RU" sz="1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4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8641"/>
            <a:ext cx="3816424" cy="79554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ru-RU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Вопросы для обсуждения</a:t>
            </a:r>
          </a:p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5" cy="65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340768"/>
            <a:ext cx="8280920" cy="5040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Структура теневой экономики и взаимосвязь ее теневых секторов с легальным сектором экономики.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Внутренние криминальные угрозы бизнесу и меры по минимизации негативных последствий этого явления.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Должен ли бизнес участвовать в противодействии коррупции.</a:t>
            </a: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0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71980" y="486093"/>
            <a:ext cx="5508331" cy="6039251"/>
            <a:chOff x="0" y="0"/>
            <a:chExt cx="5508902" cy="60396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5607614"/>
              <a:ext cx="5508902" cy="432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b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Внешняя </a:t>
              </a:r>
              <a:r>
                <a:rPr lang="ru-RU" sz="1400" b="1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и внутренняя среда предприятия по Ричарду </a:t>
              </a:r>
              <a:r>
                <a:rPr lang="ru-RU" sz="1400" b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Дафту</a:t>
              </a:r>
              <a:endParaRPr lang="ru-RU" sz="14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676412" y="2072402"/>
              <a:ext cx="1698330" cy="1660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 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0" y="0"/>
              <a:ext cx="5400600" cy="54510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 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993663" y="1133012"/>
              <a:ext cx="3413273" cy="33205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 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070988" y="3778957"/>
              <a:ext cx="825556" cy="513025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495260" y="3648525"/>
              <a:ext cx="340601" cy="40192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2044813" y="3317990"/>
              <a:ext cx="1022942" cy="2858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Менеджмент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688502" y="2598089"/>
              <a:ext cx="796254" cy="3629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Наемные работники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415822" y="3644942"/>
              <a:ext cx="304447" cy="268031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415822" y="1680642"/>
              <a:ext cx="315554" cy="283213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2532229" y="2901805"/>
              <a:ext cx="577342" cy="702005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1987640" y="2902795"/>
              <a:ext cx="536859" cy="701015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2570322" y="2598089"/>
              <a:ext cx="698994" cy="2809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Культура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231596" y="1265167"/>
              <a:ext cx="877975" cy="3440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Среда задач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93684" y="3912973"/>
              <a:ext cx="925200" cy="3790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Поставщики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5400000">
              <a:off x="3299570" y="2524169"/>
              <a:ext cx="1232903" cy="3432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Конкуренты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rot="16200000">
              <a:off x="692279" y="2653218"/>
              <a:ext cx="1311907" cy="3386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Рынок труда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086629" y="1680642"/>
              <a:ext cx="939310" cy="2298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Потребители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2593215" y="4458150"/>
              <a:ext cx="30969" cy="99291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2250918" y="252070"/>
              <a:ext cx="723239" cy="3160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Общая среда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234932" y="410078"/>
              <a:ext cx="565268" cy="1027121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374742" y="339708"/>
              <a:ext cx="598102" cy="92545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510234" y="1966938"/>
              <a:ext cx="0" cy="935857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499833" y="1609232"/>
              <a:ext cx="336028" cy="354624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216024" y="3252807"/>
              <a:ext cx="777639" cy="399924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 rot="3343493">
              <a:off x="3611691" y="1571778"/>
              <a:ext cx="1744151" cy="3910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Социокультурная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17458068">
              <a:off x="49404" y="1668624"/>
              <a:ext cx="1571589" cy="2538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Международная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 rot="19235040">
              <a:off x="2955726" y="4509911"/>
              <a:ext cx="1359779" cy="389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Экономическая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893016" y="2207633"/>
              <a:ext cx="1418516" cy="3693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Внутренняя среда организации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44814" y="642767"/>
              <a:ext cx="1266718" cy="3548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Технологическая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 rot="2823516">
              <a:off x="381038" y="4263821"/>
              <a:ext cx="1930802" cy="2446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Правовая/политическая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713980" y="1963855"/>
              <a:ext cx="17833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720268" y="3648525"/>
              <a:ext cx="17749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495260" y="1966938"/>
              <a:ext cx="2056" cy="1685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1713980" y="1966938"/>
              <a:ext cx="12577" cy="168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8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405760" y="198761"/>
            <a:ext cx="8332469" cy="6460484"/>
            <a:chOff x="405760" y="198761"/>
            <a:chExt cx="8332469" cy="6460484"/>
          </a:xfrm>
        </p:grpSpPr>
        <p:sp>
          <p:nvSpPr>
            <p:cNvPr id="30" name="Стрелка вправо 29"/>
            <p:cNvSpPr/>
            <p:nvPr/>
          </p:nvSpPr>
          <p:spPr>
            <a:xfrm>
              <a:off x="2298411" y="2633730"/>
              <a:ext cx="895283" cy="48454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5150311" y="1079850"/>
              <a:ext cx="3528337" cy="357974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673451" y="538870"/>
              <a:ext cx="1411251" cy="139789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Внутренняя среда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673452" y="3839033"/>
              <a:ext cx="1336796" cy="13414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Внешняя среда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V="1">
              <a:off x="1338056" y="3333125"/>
              <a:ext cx="3793" cy="5059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473625" y="919010"/>
              <a:ext cx="0" cy="432338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768424" y="980597"/>
              <a:ext cx="36003" cy="4100443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flipH="1">
              <a:off x="1338056" y="1936764"/>
              <a:ext cx="3794" cy="4821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6421683" y="207644"/>
              <a:ext cx="2316546" cy="647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Система мер по обеспечению безопасности бизнеса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2804428" y="5070241"/>
              <a:ext cx="252024" cy="215987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470532" y="538869"/>
              <a:ext cx="495976" cy="38014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Скругленный прямоугольник 40"/>
            <p:cNvSpPr/>
            <p:nvPr/>
          </p:nvSpPr>
          <p:spPr>
            <a:xfrm>
              <a:off x="405760" y="2412604"/>
              <a:ext cx="1872180" cy="91424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Предпринимательские риски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5966928" y="2418884"/>
              <a:ext cx="1922483" cy="91424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Предприятие, группа предприятий, бизнес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028249" y="973375"/>
              <a:ext cx="1227719" cy="91424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Угрозы линейные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Стрелка вправо 43"/>
            <p:cNvSpPr/>
            <p:nvPr/>
          </p:nvSpPr>
          <p:spPr>
            <a:xfrm>
              <a:off x="4255968" y="1179651"/>
              <a:ext cx="489197" cy="4845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5" name="Стрелка вправо 44"/>
            <p:cNvSpPr/>
            <p:nvPr/>
          </p:nvSpPr>
          <p:spPr>
            <a:xfrm>
              <a:off x="4222477" y="4014613"/>
              <a:ext cx="499650" cy="48454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6" name="Стрелка влево 45"/>
            <p:cNvSpPr/>
            <p:nvPr/>
          </p:nvSpPr>
          <p:spPr>
            <a:xfrm>
              <a:off x="6604137" y="1630944"/>
              <a:ext cx="648062" cy="484548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7" name="Стрелка влево 46"/>
            <p:cNvSpPr/>
            <p:nvPr/>
          </p:nvSpPr>
          <p:spPr>
            <a:xfrm>
              <a:off x="6604137" y="3630345"/>
              <a:ext cx="648062" cy="484548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Times New Roman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3077402" y="3799766"/>
              <a:ext cx="1129411" cy="91424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Угрозы нелинейные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3481722" y="2418884"/>
              <a:ext cx="2088201" cy="914241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Риски реализованные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032743" y="198761"/>
              <a:ext cx="1416136" cy="598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Хеджирование рисков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089120" y="4942902"/>
              <a:ext cx="1416136" cy="598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Здравый смысл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014896" y="6060257"/>
              <a:ext cx="5071820" cy="598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1400" b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Соотношение </a:t>
              </a:r>
              <a:r>
                <a:rPr lang="ru-RU" sz="1400" b="1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рисков и угроз безопасности предприятия</a:t>
              </a:r>
              <a:endParaRPr lang="ru-RU" sz="1400" b="1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24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15616" y="332656"/>
            <a:ext cx="6840759" cy="6048597"/>
            <a:chOff x="0" y="0"/>
            <a:chExt cx="6708521" cy="502861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6696745" cy="4680517"/>
              <a:chOff x="0" y="0"/>
              <a:chExt cx="5472608" cy="356612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008112" y="0"/>
                <a:ext cx="3456384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Теневая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0" y="811170"/>
                <a:ext cx="1584176" cy="78558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Неформальная (некриминальная)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888432" y="811170"/>
                <a:ext cx="1584176" cy="78558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Нелегальная (криминальная)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954026" y="811170"/>
                <a:ext cx="1584176" cy="78558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Скрытая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 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1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Фиктивная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954026" y="1203961"/>
                <a:ext cx="15841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Прямоугольник 11"/>
              <p:cNvSpPr/>
              <p:nvPr/>
            </p:nvSpPr>
            <p:spPr>
              <a:xfrm>
                <a:off x="3888432" y="3108920"/>
                <a:ext cx="1584176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1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Не возвращаемая в легальную экономику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0" y="3108920"/>
                <a:ext cx="1584176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1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Возвращаемая в легальную экономику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1954026" y="1884784"/>
                <a:ext cx="1584176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Параллельная экономика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888432" y="1884784"/>
                <a:ext cx="1584176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Организованная преступность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888432" y="2326305"/>
                <a:ext cx="1584176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ru-RU" sz="1200" kern="12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Криминальный бизнес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2736304" y="457200"/>
                <a:ext cx="9810" cy="3539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>
                <a:off x="792088" y="1596752"/>
                <a:ext cx="0" cy="1512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4231380" y="457200"/>
                <a:ext cx="6748" cy="3539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H="1">
                <a:off x="1368152" y="457200"/>
                <a:ext cx="6748" cy="3539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 flipH="1">
                <a:off x="5184576" y="2804379"/>
                <a:ext cx="3374" cy="2982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4238128" y="2804379"/>
                <a:ext cx="6748" cy="2982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 flipH="1">
                <a:off x="3538202" y="2113384"/>
                <a:ext cx="35023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3538202" y="1380728"/>
                <a:ext cx="35023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3538202" y="1020688"/>
                <a:ext cx="35023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flipH="1" flipV="1">
                <a:off x="1584176" y="1596752"/>
                <a:ext cx="369850" cy="3030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12231" y="4828585"/>
              <a:ext cx="6696290" cy="200025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Структура </a:t>
              </a:r>
              <a:r>
                <a:rPr lang="ru-RU" sz="1200" b="1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теневой экономики по Авдийскому В.И. и Дадалко В.А.</a:t>
              </a:r>
              <a:endParaRPr lang="ru-RU" sz="1200" b="1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3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669" y="1700808"/>
            <a:ext cx="8326461" cy="439248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Пособие Института проблем безопасности НИУ ВШЭ. Стр. 56-64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Авдийский В.И., Дадалко В.А. Теневая экономика и экономическая безопасность государства. 2010. М. Альфа-М. стр. 15-29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 smtClean="0">
                <a:latin typeface="Book Antiqua" pitchFamily="18" charset="0"/>
              </a:rPr>
              <a:t>Олейник А.Н. Тюремная субкультура в России. 2010. М. Инфра-М. стр. 83-97</a:t>
            </a:r>
            <a:endParaRPr lang="ru-RU" dirty="0" smtClean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2268" y="285342"/>
            <a:ext cx="3816424" cy="8640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ru-RU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Список рекомендуемой литературы</a:t>
            </a:r>
          </a:p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ru-RU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600"/>
            <a:ext cx="864095" cy="533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832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221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Юрченко</dc:creator>
  <cp:lastModifiedBy>Юрченко</cp:lastModifiedBy>
  <cp:revision>3</cp:revision>
  <dcterms:created xsi:type="dcterms:W3CDTF">2015-09-30T06:15:12Z</dcterms:created>
  <dcterms:modified xsi:type="dcterms:W3CDTF">2015-09-30T06:39:46Z</dcterms:modified>
</cp:coreProperties>
</file>