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463" r:id="rId3"/>
    <p:sldId id="471" r:id="rId4"/>
    <p:sldId id="472" r:id="rId5"/>
    <p:sldId id="303" r:id="rId6"/>
    <p:sldId id="470" r:id="rId7"/>
    <p:sldId id="468" r:id="rId8"/>
    <p:sldId id="401" r:id="rId9"/>
    <p:sldId id="467" r:id="rId10"/>
    <p:sldId id="465" r:id="rId11"/>
    <p:sldId id="466" r:id="rId12"/>
    <p:sldId id="4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CD4"/>
    <a:srgbClr val="397877"/>
    <a:srgbClr val="2CA59A"/>
    <a:srgbClr val="5D39AD"/>
    <a:srgbClr val="CAD743"/>
    <a:srgbClr val="54C3F6"/>
    <a:srgbClr val="785448"/>
    <a:srgbClr val="607E8A"/>
    <a:srgbClr val="E72264"/>
    <a:srgbClr val="7A2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 snapToGrid="0" snapToObjects="1">
      <p:cViewPr varScale="1">
        <p:scale>
          <a:sx n="116" d="100"/>
          <a:sy n="116" d="100"/>
        </p:scale>
        <p:origin x="-1494" y="-102"/>
      </p:cViewPr>
      <p:guideLst>
        <p:guide orient="horz" pos="1620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FDE89-C194-D34D-83AA-9AFBD74DC4D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4ACF-CE2C-F94C-B805-C3C372F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6D02-122D-964E-ACB9-453FD8B7FB9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E2E94-A510-624F-812E-907861D63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lnSpc>
                <a:spcPct val="120000"/>
              </a:lnSpc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54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0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9253"/>
            <a:ext cx="2304001" cy="3442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2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3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59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1" y="3443460"/>
            <a:ext cx="4614396" cy="34145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2361" y="3443461"/>
            <a:ext cx="2304001" cy="34330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167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  <p:bldP spid="16" grpId="0"/>
      <p:bldP spid="18" grpId="0"/>
      <p:bldP spid="21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-19924"/>
            <a:ext cx="2304001" cy="6932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29176"/>
            <a:ext cx="2304001" cy="69419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-19921"/>
            <a:ext cx="2304001" cy="6932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-19920"/>
            <a:ext cx="2304001" cy="6932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799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28" y="-19214"/>
            <a:ext cx="4570972" cy="69513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" y="1"/>
            <a:ext cx="4566088" cy="693270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811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9253"/>
            <a:ext cx="2304001" cy="3442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3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1" y="3443460"/>
            <a:ext cx="4614396" cy="34145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17966" y="5352815"/>
            <a:ext cx="3943590" cy="98929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379149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6667" y="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6940" y="172115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6394" y="344346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-6667" y="516461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4573030" y="5164611"/>
            <a:ext cx="4571245" cy="171189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85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6667" y="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6940" y="172115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6394" y="344346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16756" y="5263709"/>
            <a:ext cx="5893581" cy="623434"/>
          </a:xfrm>
        </p:spPr>
        <p:txBody>
          <a:bodyPr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17968" y="5902684"/>
            <a:ext cx="5892743" cy="6142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05824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0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2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59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2361" y="3443461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713181" y="2072029"/>
            <a:ext cx="3974959" cy="1371433"/>
          </a:xfrm>
        </p:spPr>
        <p:txBody>
          <a:bodyPr anchor="b"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714070" y="3449131"/>
            <a:ext cx="3974393" cy="14082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840937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237944" y="0"/>
            <a:ext cx="292846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183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012724" y="1625554"/>
            <a:ext cx="3033889" cy="3529705"/>
          </a:xfrm>
        </p:spPr>
        <p:txBody>
          <a:bodyPr>
            <a:normAutofit/>
          </a:bodyPr>
          <a:lstStyle>
            <a:lvl1pPr marL="0" indent="0" algn="l">
              <a:buNone/>
              <a:defRPr sz="700"/>
            </a:lvl1pPr>
            <a:lvl2pPr marL="457200" indent="0" algn="ctr">
              <a:buNone/>
              <a:defRPr sz="700"/>
            </a:lvl2pPr>
            <a:lvl3pPr marL="914400" indent="0" algn="ctr">
              <a:buNone/>
              <a:defRPr sz="700"/>
            </a:lvl3pPr>
            <a:lvl4pPr marL="1371600" indent="0" algn="ctr">
              <a:buNone/>
              <a:defRPr sz="700"/>
            </a:lvl4pPr>
            <a:lvl5pPr marL="1828800" indent="0" algn="ctr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532489" y="1625554"/>
            <a:ext cx="2294141" cy="3529705"/>
          </a:xfrm>
        </p:spPr>
        <p:txBody>
          <a:bodyPr>
            <a:normAutofit/>
          </a:bodyPr>
          <a:lstStyle>
            <a:lvl1pPr marL="0" indent="0" algn="l">
              <a:buNone/>
              <a:defRPr sz="700"/>
            </a:lvl1pPr>
            <a:lvl2pPr marL="457200" indent="0" algn="ctr">
              <a:buNone/>
              <a:defRPr sz="700"/>
            </a:lvl2pPr>
            <a:lvl3pPr marL="914400" indent="0" algn="ctr">
              <a:buNone/>
              <a:defRPr sz="700"/>
            </a:lvl3pPr>
            <a:lvl4pPr marL="1371600" indent="0" algn="ctr">
              <a:buNone/>
              <a:defRPr sz="700"/>
            </a:lvl4pPr>
            <a:lvl5pPr marL="1828800" indent="0" algn="ctr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589520" y="6602536"/>
            <a:ext cx="2069797" cy="1719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electives.hse.ru/2015/</a:t>
            </a:r>
            <a:r>
              <a:rPr lang="en-US" sz="700" b="1" dirty="0" err="1" smtClean="0">
                <a:solidFill>
                  <a:schemeClr val="bg1"/>
                </a:solidFill>
              </a:rPr>
              <a:t>minor_context_spb</a:t>
            </a:r>
            <a:r>
              <a:rPr lang="en-US" sz="700" b="1" dirty="0" smtClean="0">
                <a:solidFill>
                  <a:schemeClr val="bg1"/>
                </a:solidFill>
              </a:rPr>
              <a:t>/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7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317500" y="1625601"/>
            <a:ext cx="2184400" cy="5242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62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048377" y="4472896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942" y="4472518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9505" y="4472140"/>
            <a:ext cx="2935920" cy="1892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88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y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1" y="518583"/>
            <a:ext cx="8686801" cy="5746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498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17968" y="3099159"/>
            <a:ext cx="8489857" cy="675706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9144000" cy="28680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97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041437" y="1961365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" y="1960988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2565" y="1960609"/>
            <a:ext cx="2935920" cy="1892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97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4803732"/>
            <a:ext cx="4163977" cy="1416797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652129" y="4803732"/>
            <a:ext cx="4174925" cy="1416797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330396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247818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65212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682329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093393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48483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2621566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698383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772430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548483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2621566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698383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6772430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96573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-6351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2283901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4581622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879343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-7471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33"/>
          </p:nvPr>
        </p:nvSpPr>
        <p:spPr>
          <a:xfrm>
            <a:off x="2284838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34"/>
          </p:nvPr>
        </p:nvSpPr>
        <p:spPr>
          <a:xfrm>
            <a:off x="4581622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35"/>
          </p:nvPr>
        </p:nvSpPr>
        <p:spPr>
          <a:xfrm>
            <a:off x="6878223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375417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50364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50364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50364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50364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50364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60625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60625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0625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60625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60625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70885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70885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70885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70885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70885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81146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81146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81146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81146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81146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375417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-59217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969844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1998905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3027966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4057027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5086088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6115149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7144210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8173271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-56206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54" hasCustomPrompt="1"/>
          </p:nvPr>
        </p:nvSpPr>
        <p:spPr>
          <a:xfrm>
            <a:off x="972855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55" hasCustomPrompt="1"/>
          </p:nvPr>
        </p:nvSpPr>
        <p:spPr>
          <a:xfrm>
            <a:off x="2001916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56" hasCustomPrompt="1"/>
          </p:nvPr>
        </p:nvSpPr>
        <p:spPr>
          <a:xfrm>
            <a:off x="3030977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57" hasCustomPrompt="1"/>
          </p:nvPr>
        </p:nvSpPr>
        <p:spPr>
          <a:xfrm>
            <a:off x="4060038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58" hasCustomPrompt="1"/>
          </p:nvPr>
        </p:nvSpPr>
        <p:spPr>
          <a:xfrm>
            <a:off x="5089099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6118160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60" hasCustomPrompt="1"/>
          </p:nvPr>
        </p:nvSpPr>
        <p:spPr>
          <a:xfrm>
            <a:off x="7147221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61" hasCustomPrompt="1"/>
          </p:nvPr>
        </p:nvSpPr>
        <p:spPr>
          <a:xfrm>
            <a:off x="8173271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4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98662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064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1372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43183" y="6482330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68333" y="6598180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1372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y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8" y="518583"/>
            <a:ext cx="8686801" cy="5746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758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481489" y="6478963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434129" y="6601192"/>
            <a:ext cx="2069797" cy="1719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electives.hse.ru/2015/</a:t>
            </a:r>
            <a:r>
              <a:rPr lang="en-US" sz="700" b="1" dirty="0" err="1" smtClean="0">
                <a:solidFill>
                  <a:schemeClr val="bg1"/>
                </a:solidFill>
              </a:rPr>
              <a:t>minor_context_spb</a:t>
            </a:r>
            <a:r>
              <a:rPr lang="en-US" sz="700" b="1" dirty="0" smtClean="0">
                <a:solidFill>
                  <a:schemeClr val="bg1"/>
                </a:solidFill>
              </a:rPr>
              <a:t>/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7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328184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3224" y="3463"/>
            <a:ext cx="9147224" cy="46042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148428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1594720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0248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31992" y="3537073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25045" y="1594720"/>
            <a:ext cx="2176684" cy="180783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791192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3224" y="-6498"/>
            <a:ext cx="9147224" cy="46042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1786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22118" y="1"/>
            <a:ext cx="4621882" cy="68652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8" y="2048432"/>
            <a:ext cx="3850621" cy="405034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17968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98639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69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613704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u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954" y="1564639"/>
            <a:ext cx="5376606" cy="476768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793544" y="2087029"/>
            <a:ext cx="4649416" cy="280294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12221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p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56" y="2153920"/>
            <a:ext cx="5950544" cy="3846403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38789" y="2599513"/>
            <a:ext cx="4363435" cy="284963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771009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49" y="1409443"/>
            <a:ext cx="3321416" cy="508255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324225" y="2026450"/>
            <a:ext cx="2510304" cy="3911788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771009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8" y="518583"/>
            <a:ext cx="9145588" cy="5746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050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149" y="1409443"/>
            <a:ext cx="6536909" cy="545796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207037" y="2336800"/>
            <a:ext cx="1534297" cy="319024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57599" y="4378959"/>
            <a:ext cx="2721012" cy="179455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74464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jah-IPHO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06" y="1814608"/>
            <a:ext cx="3800286" cy="4428171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995368" y="2479040"/>
            <a:ext cx="1597798" cy="3083748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907425" y="2489200"/>
            <a:ext cx="1597798" cy="30837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24597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jah-BROWS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33" y="1116160"/>
            <a:ext cx="7430227" cy="5152516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02402" y="1541789"/>
            <a:ext cx="7210597" cy="464828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24597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335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45828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45828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45828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45828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45828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56089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6089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56089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56089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56089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66349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66349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66349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66349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6349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6610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76610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76610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76610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76610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4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47869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5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47869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6" name="Picture Placeholder 2"/>
          <p:cNvSpPr>
            <a:spLocks noGrp="1"/>
          </p:cNvSpPr>
          <p:nvPr>
            <p:ph type="pic" sz="quarter" idx="54" hasCustomPrompt="1"/>
          </p:nvPr>
        </p:nvSpPr>
        <p:spPr>
          <a:xfrm>
            <a:off x="47869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7" name="Picture Placeholder 2"/>
          <p:cNvSpPr>
            <a:spLocks noGrp="1"/>
          </p:cNvSpPr>
          <p:nvPr>
            <p:ph type="pic" sz="quarter" idx="55" hasCustomPrompt="1"/>
          </p:nvPr>
        </p:nvSpPr>
        <p:spPr>
          <a:xfrm>
            <a:off x="47869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56" hasCustomPrompt="1"/>
          </p:nvPr>
        </p:nvSpPr>
        <p:spPr>
          <a:xfrm>
            <a:off x="47869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57" hasCustomPrompt="1"/>
          </p:nvPr>
        </p:nvSpPr>
        <p:spPr>
          <a:xfrm>
            <a:off x="150474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58" hasCustomPrompt="1"/>
          </p:nvPr>
        </p:nvSpPr>
        <p:spPr>
          <a:xfrm>
            <a:off x="150474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150474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60" hasCustomPrompt="1"/>
          </p:nvPr>
        </p:nvSpPr>
        <p:spPr>
          <a:xfrm>
            <a:off x="150474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61" hasCustomPrompt="1"/>
          </p:nvPr>
        </p:nvSpPr>
        <p:spPr>
          <a:xfrm>
            <a:off x="150474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4" name="Picture Placeholder 2"/>
          <p:cNvSpPr>
            <a:spLocks noGrp="1"/>
          </p:cNvSpPr>
          <p:nvPr>
            <p:ph type="pic" sz="quarter" idx="62" hasCustomPrompt="1"/>
          </p:nvPr>
        </p:nvSpPr>
        <p:spPr>
          <a:xfrm>
            <a:off x="253079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63" hasCustomPrompt="1"/>
          </p:nvPr>
        </p:nvSpPr>
        <p:spPr>
          <a:xfrm>
            <a:off x="253079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>
            <p:ph type="pic" sz="quarter" idx="64" hasCustomPrompt="1"/>
          </p:nvPr>
        </p:nvSpPr>
        <p:spPr>
          <a:xfrm>
            <a:off x="253079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65" hasCustomPrompt="1"/>
          </p:nvPr>
        </p:nvSpPr>
        <p:spPr>
          <a:xfrm>
            <a:off x="253079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66" hasCustomPrompt="1"/>
          </p:nvPr>
        </p:nvSpPr>
        <p:spPr>
          <a:xfrm>
            <a:off x="253079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67" hasCustomPrompt="1"/>
          </p:nvPr>
        </p:nvSpPr>
        <p:spPr>
          <a:xfrm>
            <a:off x="355684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68" hasCustomPrompt="1"/>
          </p:nvPr>
        </p:nvSpPr>
        <p:spPr>
          <a:xfrm>
            <a:off x="355684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69" hasCustomPrompt="1"/>
          </p:nvPr>
        </p:nvSpPr>
        <p:spPr>
          <a:xfrm>
            <a:off x="355684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70" hasCustomPrompt="1"/>
          </p:nvPr>
        </p:nvSpPr>
        <p:spPr>
          <a:xfrm>
            <a:off x="355684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71" hasCustomPrompt="1"/>
          </p:nvPr>
        </p:nvSpPr>
        <p:spPr>
          <a:xfrm>
            <a:off x="355684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109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26236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8854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262635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-49473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1469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4572138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6883079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386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llery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26236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8854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262635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16756" y="5263709"/>
            <a:ext cx="8520677" cy="623434"/>
          </a:xfrm>
        </p:spPr>
        <p:txBody>
          <a:bodyPr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317967" y="5891672"/>
            <a:ext cx="8519465" cy="55843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9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55521" y="1"/>
            <a:ext cx="4621882" cy="51553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317968" y="5245552"/>
            <a:ext cx="5860347" cy="14484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650519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4" grpId="0"/>
      <p:bldP spid="25" grpId="0"/>
      <p:bldP spid="28" grpId="0"/>
      <p:bldP spid="29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6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58" r:id="rId5"/>
    <p:sldLayoutId id="2147483651" r:id="rId6"/>
    <p:sldLayoutId id="2147483661" r:id="rId7"/>
    <p:sldLayoutId id="2147483694" r:id="rId8"/>
    <p:sldLayoutId id="2147483664" r:id="rId9"/>
    <p:sldLayoutId id="2147483652" r:id="rId10"/>
    <p:sldLayoutId id="2147483679" r:id="rId11"/>
    <p:sldLayoutId id="2147483680" r:id="rId12"/>
    <p:sldLayoutId id="2147483662" r:id="rId13"/>
    <p:sldLayoutId id="2147483653" r:id="rId14"/>
    <p:sldLayoutId id="2147483663" r:id="rId15"/>
    <p:sldLayoutId id="2147483655" r:id="rId16"/>
    <p:sldLayoutId id="2147483666" r:id="rId17"/>
    <p:sldLayoutId id="2147483669" r:id="rId18"/>
    <p:sldLayoutId id="2147483667" r:id="rId19"/>
    <p:sldLayoutId id="2147483668" r:id="rId20"/>
    <p:sldLayoutId id="2147483670" r:id="rId21"/>
    <p:sldLayoutId id="2147483671" r:id="rId22"/>
    <p:sldLayoutId id="2147483676" r:id="rId23"/>
    <p:sldLayoutId id="2147483682" r:id="rId24"/>
    <p:sldLayoutId id="2147483683" r:id="rId25"/>
    <p:sldLayoutId id="2147483681" r:id="rId26"/>
    <p:sldLayoutId id="2147483672" r:id="rId27"/>
    <p:sldLayoutId id="2147483691" r:id="rId28"/>
    <p:sldLayoutId id="2147483692" r:id="rId29"/>
    <p:sldLayoutId id="2147483693" r:id="rId30"/>
    <p:sldLayoutId id="2147483673" r:id="rId31"/>
    <p:sldLayoutId id="2147483678" r:id="rId32"/>
    <p:sldLayoutId id="2147483690" r:id="rId33"/>
    <p:sldLayoutId id="2147483674" r:id="rId34"/>
    <p:sldLayoutId id="2147483675" r:id="rId35"/>
    <p:sldLayoutId id="2147483665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7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6286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0858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5430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002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356" y="2244231"/>
            <a:ext cx="5667227" cy="2294368"/>
          </a:xfrm>
          <a:prstGeom prst="rect">
            <a:avLst/>
          </a:prstGeom>
          <a:solidFill>
            <a:schemeClr val="accent6">
              <a:alpha val="7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555" y="2895186"/>
            <a:ext cx="53546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Open Sans"/>
                <a:cs typeface="Open Sans"/>
              </a:rPr>
              <a:t>Тексты и контексты</a:t>
            </a:r>
            <a:endParaRPr lang="en-US" sz="30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6" name="Text Placeholder 11"/>
          <p:cNvSpPr txBox="1">
            <a:spLocks/>
          </p:cNvSpPr>
          <p:nvPr/>
        </p:nvSpPr>
        <p:spPr>
          <a:xfrm>
            <a:off x="244069" y="3559478"/>
            <a:ext cx="5176427" cy="645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altLang="en-US" sz="1200" dirty="0" err="1" smtClean="0">
                <a:solidFill>
                  <a:schemeClr val="bg1"/>
                </a:solidFill>
                <a:cs typeface="Aharoni" pitchFamily="2" charset="-79"/>
              </a:rPr>
              <a:t>майнор</a:t>
            </a:r>
            <a:endParaRPr lang="en-AU" sz="12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8641" y="2247058"/>
            <a:ext cx="1644484" cy="2294368"/>
          </a:xfrm>
          <a:prstGeom prst="rect">
            <a:avLst/>
          </a:prstGeom>
          <a:solidFill>
            <a:schemeClr val="accent6">
              <a:alpha val="7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7958771" y="2959833"/>
            <a:ext cx="769938" cy="769937"/>
            <a:chOff x="328" y="1219"/>
            <a:chExt cx="485" cy="485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8" y="1219"/>
              <a:ext cx="485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492" y="1334"/>
              <a:ext cx="171" cy="251"/>
            </a:xfrm>
            <a:custGeom>
              <a:avLst/>
              <a:gdLst>
                <a:gd name="T0" fmla="*/ 316 w 1193"/>
                <a:gd name="T1" fmla="*/ 1649 h 1756"/>
                <a:gd name="T2" fmla="*/ 706 w 1193"/>
                <a:gd name="T3" fmla="*/ 1074 h 1756"/>
                <a:gd name="T4" fmla="*/ 897 w 1193"/>
                <a:gd name="T5" fmla="*/ 1386 h 1756"/>
                <a:gd name="T6" fmla="*/ 895 w 1193"/>
                <a:gd name="T7" fmla="*/ 1284 h 1756"/>
                <a:gd name="T8" fmla="*/ 884 w 1193"/>
                <a:gd name="T9" fmla="*/ 1176 h 1756"/>
                <a:gd name="T10" fmla="*/ 854 w 1193"/>
                <a:gd name="T11" fmla="*/ 1069 h 1756"/>
                <a:gd name="T12" fmla="*/ 799 w 1193"/>
                <a:gd name="T13" fmla="*/ 973 h 1756"/>
                <a:gd name="T14" fmla="*/ 711 w 1193"/>
                <a:gd name="T15" fmla="*/ 892 h 1756"/>
                <a:gd name="T16" fmla="*/ 900 w 1193"/>
                <a:gd name="T17" fmla="*/ 897 h 1756"/>
                <a:gd name="T18" fmla="*/ 1004 w 1193"/>
                <a:gd name="T19" fmla="*/ 987 h 1756"/>
                <a:gd name="T20" fmla="*/ 1078 w 1193"/>
                <a:gd name="T21" fmla="*/ 1106 h 1756"/>
                <a:gd name="T22" fmla="*/ 1124 w 1193"/>
                <a:gd name="T23" fmla="*/ 1251 h 1756"/>
                <a:gd name="T24" fmla="*/ 1138 w 1193"/>
                <a:gd name="T25" fmla="*/ 1419 h 1756"/>
                <a:gd name="T26" fmla="*/ 23 w 1193"/>
                <a:gd name="T27" fmla="*/ 1756 h 1756"/>
                <a:gd name="T28" fmla="*/ 0 w 1193"/>
                <a:gd name="T29" fmla="*/ 0 h 1756"/>
                <a:gd name="T30" fmla="*/ 458 w 1193"/>
                <a:gd name="T31" fmla="*/ 0 h 1756"/>
                <a:gd name="T32" fmla="*/ 643 w 1193"/>
                <a:gd name="T33" fmla="*/ 5 h 1756"/>
                <a:gd name="T34" fmla="*/ 751 w 1193"/>
                <a:gd name="T35" fmla="*/ 24 h 1756"/>
                <a:gd name="T36" fmla="*/ 835 w 1193"/>
                <a:gd name="T37" fmla="*/ 62 h 1756"/>
                <a:gd name="T38" fmla="*/ 916 w 1193"/>
                <a:gd name="T39" fmla="*/ 124 h 1756"/>
                <a:gd name="T40" fmla="*/ 982 w 1193"/>
                <a:gd name="T41" fmla="*/ 213 h 1756"/>
                <a:gd name="T42" fmla="*/ 1015 w 1193"/>
                <a:gd name="T43" fmla="*/ 304 h 1756"/>
                <a:gd name="T44" fmla="*/ 1026 w 1193"/>
                <a:gd name="T45" fmla="*/ 382 h 1756"/>
                <a:gd name="T46" fmla="*/ 1020 w 1193"/>
                <a:gd name="T47" fmla="*/ 478 h 1756"/>
                <a:gd name="T48" fmla="*/ 982 w 1193"/>
                <a:gd name="T49" fmla="*/ 588 h 1756"/>
                <a:gd name="T50" fmla="*/ 921 w 1193"/>
                <a:gd name="T51" fmla="*/ 671 h 1756"/>
                <a:gd name="T52" fmla="*/ 866 w 1193"/>
                <a:gd name="T53" fmla="*/ 724 h 1756"/>
                <a:gd name="T54" fmla="*/ 788 w 1193"/>
                <a:gd name="T55" fmla="*/ 774 h 1756"/>
                <a:gd name="T56" fmla="*/ 682 w 1193"/>
                <a:gd name="T57" fmla="*/ 809 h 1756"/>
                <a:gd name="T58" fmla="*/ 537 w 1193"/>
                <a:gd name="T59" fmla="*/ 825 h 1756"/>
                <a:gd name="T60" fmla="*/ 427 w 1193"/>
                <a:gd name="T61" fmla="*/ 822 h 1756"/>
                <a:gd name="T62" fmla="*/ 424 w 1193"/>
                <a:gd name="T63" fmla="*/ 735 h 1756"/>
                <a:gd name="T64" fmla="*/ 521 w 1193"/>
                <a:gd name="T65" fmla="*/ 735 h 1756"/>
                <a:gd name="T66" fmla="*/ 615 w 1193"/>
                <a:gd name="T67" fmla="*/ 709 h 1756"/>
                <a:gd name="T68" fmla="*/ 687 w 1193"/>
                <a:gd name="T69" fmla="*/ 660 h 1756"/>
                <a:gd name="T70" fmla="*/ 748 w 1193"/>
                <a:gd name="T71" fmla="*/ 589 h 1756"/>
                <a:gd name="T72" fmla="*/ 786 w 1193"/>
                <a:gd name="T73" fmla="*/ 494 h 1756"/>
                <a:gd name="T74" fmla="*/ 486 w 1193"/>
                <a:gd name="T75" fmla="*/ 437 h 1756"/>
                <a:gd name="T76" fmla="*/ 783 w 1193"/>
                <a:gd name="T77" fmla="*/ 316 h 1756"/>
                <a:gd name="T78" fmla="*/ 744 w 1193"/>
                <a:gd name="T79" fmla="*/ 229 h 1756"/>
                <a:gd name="T80" fmla="*/ 673 w 1193"/>
                <a:gd name="T81" fmla="*/ 155 h 1756"/>
                <a:gd name="T82" fmla="*/ 591 w 1193"/>
                <a:gd name="T83" fmla="*/ 116 h 1756"/>
                <a:gd name="T84" fmla="*/ 513 w 1193"/>
                <a:gd name="T85" fmla="*/ 102 h 1756"/>
                <a:gd name="T86" fmla="*/ 0 w 1193"/>
                <a:gd name="T87" fmla="*/ 0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93" h="1756">
                  <a:moveTo>
                    <a:pt x="77" y="175"/>
                  </a:moveTo>
                  <a:lnTo>
                    <a:pt x="316" y="175"/>
                  </a:lnTo>
                  <a:lnTo>
                    <a:pt x="316" y="1649"/>
                  </a:lnTo>
                  <a:lnTo>
                    <a:pt x="486" y="1649"/>
                  </a:lnTo>
                  <a:lnTo>
                    <a:pt x="486" y="1074"/>
                  </a:lnTo>
                  <a:lnTo>
                    <a:pt x="706" y="1074"/>
                  </a:lnTo>
                  <a:lnTo>
                    <a:pt x="706" y="1649"/>
                  </a:lnTo>
                  <a:lnTo>
                    <a:pt x="897" y="1649"/>
                  </a:lnTo>
                  <a:lnTo>
                    <a:pt x="897" y="1386"/>
                  </a:lnTo>
                  <a:lnTo>
                    <a:pt x="897" y="1353"/>
                  </a:lnTo>
                  <a:lnTo>
                    <a:pt x="897" y="1319"/>
                  </a:lnTo>
                  <a:lnTo>
                    <a:pt x="895" y="1284"/>
                  </a:lnTo>
                  <a:lnTo>
                    <a:pt x="893" y="1249"/>
                  </a:lnTo>
                  <a:lnTo>
                    <a:pt x="889" y="1213"/>
                  </a:lnTo>
                  <a:lnTo>
                    <a:pt x="884" y="1176"/>
                  </a:lnTo>
                  <a:lnTo>
                    <a:pt x="876" y="1140"/>
                  </a:lnTo>
                  <a:lnTo>
                    <a:pt x="866" y="1104"/>
                  </a:lnTo>
                  <a:lnTo>
                    <a:pt x="854" y="1069"/>
                  </a:lnTo>
                  <a:lnTo>
                    <a:pt x="839" y="1035"/>
                  </a:lnTo>
                  <a:lnTo>
                    <a:pt x="820" y="1004"/>
                  </a:lnTo>
                  <a:lnTo>
                    <a:pt x="799" y="973"/>
                  </a:lnTo>
                  <a:lnTo>
                    <a:pt x="774" y="944"/>
                  </a:lnTo>
                  <a:lnTo>
                    <a:pt x="744" y="917"/>
                  </a:lnTo>
                  <a:lnTo>
                    <a:pt x="711" y="892"/>
                  </a:lnTo>
                  <a:lnTo>
                    <a:pt x="815" y="854"/>
                  </a:lnTo>
                  <a:lnTo>
                    <a:pt x="859" y="874"/>
                  </a:lnTo>
                  <a:lnTo>
                    <a:pt x="900" y="897"/>
                  </a:lnTo>
                  <a:lnTo>
                    <a:pt x="938" y="923"/>
                  </a:lnTo>
                  <a:lnTo>
                    <a:pt x="973" y="953"/>
                  </a:lnTo>
                  <a:lnTo>
                    <a:pt x="1004" y="987"/>
                  </a:lnTo>
                  <a:lnTo>
                    <a:pt x="1033" y="1023"/>
                  </a:lnTo>
                  <a:lnTo>
                    <a:pt x="1058" y="1063"/>
                  </a:lnTo>
                  <a:lnTo>
                    <a:pt x="1078" y="1106"/>
                  </a:lnTo>
                  <a:lnTo>
                    <a:pt x="1097" y="1152"/>
                  </a:lnTo>
                  <a:lnTo>
                    <a:pt x="1112" y="1201"/>
                  </a:lnTo>
                  <a:lnTo>
                    <a:pt x="1124" y="1251"/>
                  </a:lnTo>
                  <a:lnTo>
                    <a:pt x="1132" y="1305"/>
                  </a:lnTo>
                  <a:lnTo>
                    <a:pt x="1137" y="1361"/>
                  </a:lnTo>
                  <a:lnTo>
                    <a:pt x="1138" y="1419"/>
                  </a:lnTo>
                  <a:lnTo>
                    <a:pt x="1138" y="1651"/>
                  </a:lnTo>
                  <a:lnTo>
                    <a:pt x="1193" y="1756"/>
                  </a:lnTo>
                  <a:lnTo>
                    <a:pt x="23" y="1756"/>
                  </a:lnTo>
                  <a:lnTo>
                    <a:pt x="77" y="1651"/>
                  </a:lnTo>
                  <a:lnTo>
                    <a:pt x="77" y="175"/>
                  </a:lnTo>
                  <a:close/>
                  <a:moveTo>
                    <a:pt x="0" y="0"/>
                  </a:moveTo>
                  <a:lnTo>
                    <a:pt x="449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548" y="0"/>
                  </a:lnTo>
                  <a:lnTo>
                    <a:pt x="598" y="2"/>
                  </a:lnTo>
                  <a:lnTo>
                    <a:pt x="643" y="5"/>
                  </a:lnTo>
                  <a:lnTo>
                    <a:pt x="683" y="9"/>
                  </a:lnTo>
                  <a:lnTo>
                    <a:pt x="719" y="16"/>
                  </a:lnTo>
                  <a:lnTo>
                    <a:pt x="751" y="24"/>
                  </a:lnTo>
                  <a:lnTo>
                    <a:pt x="781" y="34"/>
                  </a:lnTo>
                  <a:lnTo>
                    <a:pt x="809" y="48"/>
                  </a:lnTo>
                  <a:lnTo>
                    <a:pt x="835" y="62"/>
                  </a:lnTo>
                  <a:lnTo>
                    <a:pt x="859" y="79"/>
                  </a:lnTo>
                  <a:lnTo>
                    <a:pt x="885" y="97"/>
                  </a:lnTo>
                  <a:lnTo>
                    <a:pt x="916" y="124"/>
                  </a:lnTo>
                  <a:lnTo>
                    <a:pt x="942" y="153"/>
                  </a:lnTo>
                  <a:lnTo>
                    <a:pt x="963" y="183"/>
                  </a:lnTo>
                  <a:lnTo>
                    <a:pt x="982" y="213"/>
                  </a:lnTo>
                  <a:lnTo>
                    <a:pt x="996" y="244"/>
                  </a:lnTo>
                  <a:lnTo>
                    <a:pt x="1006" y="275"/>
                  </a:lnTo>
                  <a:lnTo>
                    <a:pt x="1015" y="304"/>
                  </a:lnTo>
                  <a:lnTo>
                    <a:pt x="1021" y="332"/>
                  </a:lnTo>
                  <a:lnTo>
                    <a:pt x="1024" y="359"/>
                  </a:lnTo>
                  <a:lnTo>
                    <a:pt x="1026" y="382"/>
                  </a:lnTo>
                  <a:lnTo>
                    <a:pt x="1027" y="403"/>
                  </a:lnTo>
                  <a:lnTo>
                    <a:pt x="1025" y="440"/>
                  </a:lnTo>
                  <a:lnTo>
                    <a:pt x="1020" y="478"/>
                  </a:lnTo>
                  <a:lnTo>
                    <a:pt x="1012" y="515"/>
                  </a:lnTo>
                  <a:lnTo>
                    <a:pt x="998" y="552"/>
                  </a:lnTo>
                  <a:lnTo>
                    <a:pt x="982" y="588"/>
                  </a:lnTo>
                  <a:lnTo>
                    <a:pt x="961" y="622"/>
                  </a:lnTo>
                  <a:lnTo>
                    <a:pt x="935" y="655"/>
                  </a:lnTo>
                  <a:lnTo>
                    <a:pt x="921" y="671"/>
                  </a:lnTo>
                  <a:lnTo>
                    <a:pt x="906" y="689"/>
                  </a:lnTo>
                  <a:lnTo>
                    <a:pt x="887" y="706"/>
                  </a:lnTo>
                  <a:lnTo>
                    <a:pt x="866" y="724"/>
                  </a:lnTo>
                  <a:lnTo>
                    <a:pt x="843" y="741"/>
                  </a:lnTo>
                  <a:lnTo>
                    <a:pt x="817" y="759"/>
                  </a:lnTo>
                  <a:lnTo>
                    <a:pt x="788" y="774"/>
                  </a:lnTo>
                  <a:lnTo>
                    <a:pt x="756" y="788"/>
                  </a:lnTo>
                  <a:lnTo>
                    <a:pt x="721" y="800"/>
                  </a:lnTo>
                  <a:lnTo>
                    <a:pt x="682" y="809"/>
                  </a:lnTo>
                  <a:lnTo>
                    <a:pt x="639" y="816"/>
                  </a:lnTo>
                  <a:lnTo>
                    <a:pt x="586" y="821"/>
                  </a:lnTo>
                  <a:lnTo>
                    <a:pt x="537" y="825"/>
                  </a:lnTo>
                  <a:lnTo>
                    <a:pt x="495" y="826"/>
                  </a:lnTo>
                  <a:lnTo>
                    <a:pt x="458" y="825"/>
                  </a:lnTo>
                  <a:lnTo>
                    <a:pt x="427" y="822"/>
                  </a:lnTo>
                  <a:lnTo>
                    <a:pt x="402" y="820"/>
                  </a:lnTo>
                  <a:lnTo>
                    <a:pt x="402" y="733"/>
                  </a:lnTo>
                  <a:lnTo>
                    <a:pt x="424" y="735"/>
                  </a:lnTo>
                  <a:lnTo>
                    <a:pt x="452" y="737"/>
                  </a:lnTo>
                  <a:lnTo>
                    <a:pt x="485" y="737"/>
                  </a:lnTo>
                  <a:lnTo>
                    <a:pt x="521" y="735"/>
                  </a:lnTo>
                  <a:lnTo>
                    <a:pt x="555" y="730"/>
                  </a:lnTo>
                  <a:lnTo>
                    <a:pt x="587" y="721"/>
                  </a:lnTo>
                  <a:lnTo>
                    <a:pt x="615" y="709"/>
                  </a:lnTo>
                  <a:lnTo>
                    <a:pt x="641" y="695"/>
                  </a:lnTo>
                  <a:lnTo>
                    <a:pt x="666" y="678"/>
                  </a:lnTo>
                  <a:lnTo>
                    <a:pt x="687" y="660"/>
                  </a:lnTo>
                  <a:lnTo>
                    <a:pt x="707" y="641"/>
                  </a:lnTo>
                  <a:lnTo>
                    <a:pt x="724" y="622"/>
                  </a:lnTo>
                  <a:lnTo>
                    <a:pt x="748" y="589"/>
                  </a:lnTo>
                  <a:lnTo>
                    <a:pt x="766" y="556"/>
                  </a:lnTo>
                  <a:lnTo>
                    <a:pt x="778" y="525"/>
                  </a:lnTo>
                  <a:lnTo>
                    <a:pt x="786" y="494"/>
                  </a:lnTo>
                  <a:lnTo>
                    <a:pt x="790" y="464"/>
                  </a:lnTo>
                  <a:lnTo>
                    <a:pt x="792" y="437"/>
                  </a:lnTo>
                  <a:lnTo>
                    <a:pt x="486" y="437"/>
                  </a:lnTo>
                  <a:lnTo>
                    <a:pt x="486" y="350"/>
                  </a:lnTo>
                  <a:lnTo>
                    <a:pt x="790" y="350"/>
                  </a:lnTo>
                  <a:lnTo>
                    <a:pt x="783" y="316"/>
                  </a:lnTo>
                  <a:lnTo>
                    <a:pt x="774" y="285"/>
                  </a:lnTo>
                  <a:lnTo>
                    <a:pt x="760" y="257"/>
                  </a:lnTo>
                  <a:lnTo>
                    <a:pt x="744" y="229"/>
                  </a:lnTo>
                  <a:lnTo>
                    <a:pt x="723" y="203"/>
                  </a:lnTo>
                  <a:lnTo>
                    <a:pt x="700" y="176"/>
                  </a:lnTo>
                  <a:lnTo>
                    <a:pt x="673" y="155"/>
                  </a:lnTo>
                  <a:lnTo>
                    <a:pt x="646" y="138"/>
                  </a:lnTo>
                  <a:lnTo>
                    <a:pt x="619" y="125"/>
                  </a:lnTo>
                  <a:lnTo>
                    <a:pt x="591" y="116"/>
                  </a:lnTo>
                  <a:lnTo>
                    <a:pt x="564" y="109"/>
                  </a:lnTo>
                  <a:lnTo>
                    <a:pt x="537" y="104"/>
                  </a:lnTo>
                  <a:lnTo>
                    <a:pt x="513" y="102"/>
                  </a:lnTo>
                  <a:lnTo>
                    <a:pt x="490" y="101"/>
                  </a:lnTo>
                  <a:lnTo>
                    <a:pt x="52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349" y="1241"/>
              <a:ext cx="443" cy="442"/>
            </a:xfrm>
            <a:custGeom>
              <a:avLst/>
              <a:gdLst>
                <a:gd name="T0" fmla="*/ 1259 w 3095"/>
                <a:gd name="T1" fmla="*/ 87 h 3094"/>
                <a:gd name="T2" fmla="*/ 906 w 3095"/>
                <a:gd name="T3" fmla="*/ 204 h 3094"/>
                <a:gd name="T4" fmla="*/ 597 w 3095"/>
                <a:gd name="T5" fmla="*/ 401 h 3094"/>
                <a:gd name="T6" fmla="*/ 347 w 3095"/>
                <a:gd name="T7" fmla="*/ 668 h 3094"/>
                <a:gd name="T8" fmla="*/ 168 w 3095"/>
                <a:gd name="T9" fmla="*/ 989 h 3094"/>
                <a:gd name="T10" fmla="*/ 72 w 3095"/>
                <a:gd name="T11" fmla="*/ 1352 h 3094"/>
                <a:gd name="T12" fmla="*/ 72 w 3095"/>
                <a:gd name="T13" fmla="*/ 1741 h 3094"/>
                <a:gd name="T14" fmla="*/ 168 w 3095"/>
                <a:gd name="T15" fmla="*/ 2104 h 3094"/>
                <a:gd name="T16" fmla="*/ 347 w 3095"/>
                <a:gd name="T17" fmla="*/ 2425 h 3094"/>
                <a:gd name="T18" fmla="*/ 597 w 3095"/>
                <a:gd name="T19" fmla="*/ 2692 h 3094"/>
                <a:gd name="T20" fmla="*/ 906 w 3095"/>
                <a:gd name="T21" fmla="*/ 2889 h 3094"/>
                <a:gd name="T22" fmla="*/ 1259 w 3095"/>
                <a:gd name="T23" fmla="*/ 3006 h 3094"/>
                <a:gd name="T24" fmla="*/ 1645 w 3095"/>
                <a:gd name="T25" fmla="*/ 3031 h 3094"/>
                <a:gd name="T26" fmla="*/ 2018 w 3095"/>
                <a:gd name="T27" fmla="*/ 2959 h 3094"/>
                <a:gd name="T28" fmla="*/ 2351 w 3095"/>
                <a:gd name="T29" fmla="*/ 2800 h 3094"/>
                <a:gd name="T30" fmla="*/ 2632 w 3095"/>
                <a:gd name="T31" fmla="*/ 2566 h 3094"/>
                <a:gd name="T32" fmla="*/ 2848 w 3095"/>
                <a:gd name="T33" fmla="*/ 2271 h 3094"/>
                <a:gd name="T34" fmla="*/ 2987 w 3095"/>
                <a:gd name="T35" fmla="*/ 1927 h 3094"/>
                <a:gd name="T36" fmla="*/ 3035 w 3095"/>
                <a:gd name="T37" fmla="*/ 1545 h 3094"/>
                <a:gd name="T38" fmla="*/ 2987 w 3095"/>
                <a:gd name="T39" fmla="*/ 1166 h 3094"/>
                <a:gd name="T40" fmla="*/ 2848 w 3095"/>
                <a:gd name="T41" fmla="*/ 822 h 3094"/>
                <a:gd name="T42" fmla="*/ 2632 w 3095"/>
                <a:gd name="T43" fmla="*/ 527 h 3094"/>
                <a:gd name="T44" fmla="*/ 2351 w 3095"/>
                <a:gd name="T45" fmla="*/ 293 h 3094"/>
                <a:gd name="T46" fmla="*/ 2018 w 3095"/>
                <a:gd name="T47" fmla="*/ 134 h 3094"/>
                <a:gd name="T48" fmla="*/ 1645 w 3095"/>
                <a:gd name="T49" fmla="*/ 62 h 3094"/>
                <a:gd name="T50" fmla="*/ 1749 w 3095"/>
                <a:gd name="T51" fmla="*/ 13 h 3094"/>
                <a:gd name="T52" fmla="*/ 2128 w 3095"/>
                <a:gd name="T53" fmla="*/ 112 h 3094"/>
                <a:gd name="T54" fmla="*/ 2461 w 3095"/>
                <a:gd name="T55" fmla="*/ 299 h 3094"/>
                <a:gd name="T56" fmla="*/ 2738 w 3095"/>
                <a:gd name="T57" fmla="*/ 558 h 3094"/>
                <a:gd name="T58" fmla="*/ 2944 w 3095"/>
                <a:gd name="T59" fmla="*/ 879 h 3094"/>
                <a:gd name="T60" fmla="*/ 3065 w 3095"/>
                <a:gd name="T61" fmla="*/ 1247 h 3094"/>
                <a:gd name="T62" fmla="*/ 3091 w 3095"/>
                <a:gd name="T63" fmla="*/ 1648 h 3094"/>
                <a:gd name="T64" fmla="*/ 3016 w 3095"/>
                <a:gd name="T65" fmla="*/ 2035 h 3094"/>
                <a:gd name="T66" fmla="*/ 2850 w 3095"/>
                <a:gd name="T67" fmla="*/ 2381 h 3094"/>
                <a:gd name="T68" fmla="*/ 2607 w 3095"/>
                <a:gd name="T69" fmla="*/ 2673 h 3094"/>
                <a:gd name="T70" fmla="*/ 2301 w 3095"/>
                <a:gd name="T71" fmla="*/ 2898 h 3094"/>
                <a:gd name="T72" fmla="*/ 1943 w 3095"/>
                <a:gd name="T73" fmla="*/ 3042 h 3094"/>
                <a:gd name="T74" fmla="*/ 1548 w 3095"/>
                <a:gd name="T75" fmla="*/ 3094 h 3094"/>
                <a:gd name="T76" fmla="*/ 1152 w 3095"/>
                <a:gd name="T77" fmla="*/ 3042 h 3094"/>
                <a:gd name="T78" fmla="*/ 794 w 3095"/>
                <a:gd name="T79" fmla="*/ 2898 h 3094"/>
                <a:gd name="T80" fmla="*/ 488 w 3095"/>
                <a:gd name="T81" fmla="*/ 2673 h 3094"/>
                <a:gd name="T82" fmla="*/ 245 w 3095"/>
                <a:gd name="T83" fmla="*/ 2381 h 3094"/>
                <a:gd name="T84" fmla="*/ 79 w 3095"/>
                <a:gd name="T85" fmla="*/ 2035 h 3094"/>
                <a:gd name="T86" fmla="*/ 4 w 3095"/>
                <a:gd name="T87" fmla="*/ 1648 h 3094"/>
                <a:gd name="T88" fmla="*/ 30 w 3095"/>
                <a:gd name="T89" fmla="*/ 1247 h 3094"/>
                <a:gd name="T90" fmla="*/ 151 w 3095"/>
                <a:gd name="T91" fmla="*/ 879 h 3094"/>
                <a:gd name="T92" fmla="*/ 357 w 3095"/>
                <a:gd name="T93" fmla="*/ 558 h 3094"/>
                <a:gd name="T94" fmla="*/ 634 w 3095"/>
                <a:gd name="T95" fmla="*/ 299 h 3094"/>
                <a:gd name="T96" fmla="*/ 967 w 3095"/>
                <a:gd name="T97" fmla="*/ 112 h 3094"/>
                <a:gd name="T98" fmla="*/ 1346 w 3095"/>
                <a:gd name="T99" fmla="*/ 13 h 3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95" h="3094">
                  <a:moveTo>
                    <a:pt x="1548" y="59"/>
                  </a:moveTo>
                  <a:lnTo>
                    <a:pt x="1450" y="62"/>
                  </a:lnTo>
                  <a:lnTo>
                    <a:pt x="1354" y="71"/>
                  </a:lnTo>
                  <a:lnTo>
                    <a:pt x="1259" y="87"/>
                  </a:lnTo>
                  <a:lnTo>
                    <a:pt x="1167" y="107"/>
                  </a:lnTo>
                  <a:lnTo>
                    <a:pt x="1077" y="134"/>
                  </a:lnTo>
                  <a:lnTo>
                    <a:pt x="990" y="167"/>
                  </a:lnTo>
                  <a:lnTo>
                    <a:pt x="906" y="204"/>
                  </a:lnTo>
                  <a:lnTo>
                    <a:pt x="823" y="246"/>
                  </a:lnTo>
                  <a:lnTo>
                    <a:pt x="744" y="293"/>
                  </a:lnTo>
                  <a:lnTo>
                    <a:pt x="669" y="346"/>
                  </a:lnTo>
                  <a:lnTo>
                    <a:pt x="597" y="401"/>
                  </a:lnTo>
                  <a:lnTo>
                    <a:pt x="528" y="462"/>
                  </a:lnTo>
                  <a:lnTo>
                    <a:pt x="463" y="527"/>
                  </a:lnTo>
                  <a:lnTo>
                    <a:pt x="402" y="596"/>
                  </a:lnTo>
                  <a:lnTo>
                    <a:pt x="347" y="668"/>
                  </a:lnTo>
                  <a:lnTo>
                    <a:pt x="294" y="743"/>
                  </a:lnTo>
                  <a:lnTo>
                    <a:pt x="247" y="822"/>
                  </a:lnTo>
                  <a:lnTo>
                    <a:pt x="205" y="904"/>
                  </a:lnTo>
                  <a:lnTo>
                    <a:pt x="168" y="989"/>
                  </a:lnTo>
                  <a:lnTo>
                    <a:pt x="135" y="1076"/>
                  </a:lnTo>
                  <a:lnTo>
                    <a:pt x="108" y="1166"/>
                  </a:lnTo>
                  <a:lnTo>
                    <a:pt x="88" y="1258"/>
                  </a:lnTo>
                  <a:lnTo>
                    <a:pt x="72" y="1352"/>
                  </a:lnTo>
                  <a:lnTo>
                    <a:pt x="63" y="1449"/>
                  </a:lnTo>
                  <a:lnTo>
                    <a:pt x="60" y="1545"/>
                  </a:lnTo>
                  <a:lnTo>
                    <a:pt x="63" y="1644"/>
                  </a:lnTo>
                  <a:lnTo>
                    <a:pt x="72" y="1741"/>
                  </a:lnTo>
                  <a:lnTo>
                    <a:pt x="88" y="1835"/>
                  </a:lnTo>
                  <a:lnTo>
                    <a:pt x="108" y="1927"/>
                  </a:lnTo>
                  <a:lnTo>
                    <a:pt x="135" y="2017"/>
                  </a:lnTo>
                  <a:lnTo>
                    <a:pt x="168" y="2104"/>
                  </a:lnTo>
                  <a:lnTo>
                    <a:pt x="205" y="2189"/>
                  </a:lnTo>
                  <a:lnTo>
                    <a:pt x="247" y="2271"/>
                  </a:lnTo>
                  <a:lnTo>
                    <a:pt x="294" y="2350"/>
                  </a:lnTo>
                  <a:lnTo>
                    <a:pt x="347" y="2425"/>
                  </a:lnTo>
                  <a:lnTo>
                    <a:pt x="402" y="2497"/>
                  </a:lnTo>
                  <a:lnTo>
                    <a:pt x="463" y="2566"/>
                  </a:lnTo>
                  <a:lnTo>
                    <a:pt x="528" y="2631"/>
                  </a:lnTo>
                  <a:lnTo>
                    <a:pt x="597" y="2692"/>
                  </a:lnTo>
                  <a:lnTo>
                    <a:pt x="669" y="2747"/>
                  </a:lnTo>
                  <a:lnTo>
                    <a:pt x="744" y="2800"/>
                  </a:lnTo>
                  <a:lnTo>
                    <a:pt x="823" y="2847"/>
                  </a:lnTo>
                  <a:lnTo>
                    <a:pt x="906" y="2889"/>
                  </a:lnTo>
                  <a:lnTo>
                    <a:pt x="990" y="2926"/>
                  </a:lnTo>
                  <a:lnTo>
                    <a:pt x="1077" y="2959"/>
                  </a:lnTo>
                  <a:lnTo>
                    <a:pt x="1167" y="2986"/>
                  </a:lnTo>
                  <a:lnTo>
                    <a:pt x="1259" y="3006"/>
                  </a:lnTo>
                  <a:lnTo>
                    <a:pt x="1354" y="3022"/>
                  </a:lnTo>
                  <a:lnTo>
                    <a:pt x="1450" y="3031"/>
                  </a:lnTo>
                  <a:lnTo>
                    <a:pt x="1548" y="3034"/>
                  </a:lnTo>
                  <a:lnTo>
                    <a:pt x="1645" y="3031"/>
                  </a:lnTo>
                  <a:lnTo>
                    <a:pt x="1742" y="3022"/>
                  </a:lnTo>
                  <a:lnTo>
                    <a:pt x="1836" y="3006"/>
                  </a:lnTo>
                  <a:lnTo>
                    <a:pt x="1928" y="2986"/>
                  </a:lnTo>
                  <a:lnTo>
                    <a:pt x="2018" y="2959"/>
                  </a:lnTo>
                  <a:lnTo>
                    <a:pt x="2105" y="2926"/>
                  </a:lnTo>
                  <a:lnTo>
                    <a:pt x="2190" y="2889"/>
                  </a:lnTo>
                  <a:lnTo>
                    <a:pt x="2272" y="2847"/>
                  </a:lnTo>
                  <a:lnTo>
                    <a:pt x="2351" y="2800"/>
                  </a:lnTo>
                  <a:lnTo>
                    <a:pt x="2426" y="2747"/>
                  </a:lnTo>
                  <a:lnTo>
                    <a:pt x="2498" y="2692"/>
                  </a:lnTo>
                  <a:lnTo>
                    <a:pt x="2567" y="2631"/>
                  </a:lnTo>
                  <a:lnTo>
                    <a:pt x="2632" y="2566"/>
                  </a:lnTo>
                  <a:lnTo>
                    <a:pt x="2693" y="2497"/>
                  </a:lnTo>
                  <a:lnTo>
                    <a:pt x="2748" y="2425"/>
                  </a:lnTo>
                  <a:lnTo>
                    <a:pt x="2801" y="2350"/>
                  </a:lnTo>
                  <a:lnTo>
                    <a:pt x="2848" y="2271"/>
                  </a:lnTo>
                  <a:lnTo>
                    <a:pt x="2890" y="2189"/>
                  </a:lnTo>
                  <a:lnTo>
                    <a:pt x="2927" y="2104"/>
                  </a:lnTo>
                  <a:lnTo>
                    <a:pt x="2960" y="2017"/>
                  </a:lnTo>
                  <a:lnTo>
                    <a:pt x="2987" y="1927"/>
                  </a:lnTo>
                  <a:lnTo>
                    <a:pt x="3007" y="1835"/>
                  </a:lnTo>
                  <a:lnTo>
                    <a:pt x="3023" y="1741"/>
                  </a:lnTo>
                  <a:lnTo>
                    <a:pt x="3032" y="1644"/>
                  </a:lnTo>
                  <a:lnTo>
                    <a:pt x="3035" y="1545"/>
                  </a:lnTo>
                  <a:lnTo>
                    <a:pt x="3032" y="1449"/>
                  </a:lnTo>
                  <a:lnTo>
                    <a:pt x="3023" y="1352"/>
                  </a:lnTo>
                  <a:lnTo>
                    <a:pt x="3007" y="1258"/>
                  </a:lnTo>
                  <a:lnTo>
                    <a:pt x="2987" y="1166"/>
                  </a:lnTo>
                  <a:lnTo>
                    <a:pt x="2960" y="1076"/>
                  </a:lnTo>
                  <a:lnTo>
                    <a:pt x="2927" y="989"/>
                  </a:lnTo>
                  <a:lnTo>
                    <a:pt x="2890" y="904"/>
                  </a:lnTo>
                  <a:lnTo>
                    <a:pt x="2848" y="822"/>
                  </a:lnTo>
                  <a:lnTo>
                    <a:pt x="2801" y="743"/>
                  </a:lnTo>
                  <a:lnTo>
                    <a:pt x="2748" y="668"/>
                  </a:lnTo>
                  <a:lnTo>
                    <a:pt x="2693" y="596"/>
                  </a:lnTo>
                  <a:lnTo>
                    <a:pt x="2632" y="527"/>
                  </a:lnTo>
                  <a:lnTo>
                    <a:pt x="2567" y="462"/>
                  </a:lnTo>
                  <a:lnTo>
                    <a:pt x="2498" y="401"/>
                  </a:lnTo>
                  <a:lnTo>
                    <a:pt x="2426" y="346"/>
                  </a:lnTo>
                  <a:lnTo>
                    <a:pt x="2351" y="293"/>
                  </a:lnTo>
                  <a:lnTo>
                    <a:pt x="2272" y="246"/>
                  </a:lnTo>
                  <a:lnTo>
                    <a:pt x="2190" y="204"/>
                  </a:lnTo>
                  <a:lnTo>
                    <a:pt x="2105" y="167"/>
                  </a:lnTo>
                  <a:lnTo>
                    <a:pt x="2018" y="134"/>
                  </a:lnTo>
                  <a:lnTo>
                    <a:pt x="1928" y="107"/>
                  </a:lnTo>
                  <a:lnTo>
                    <a:pt x="1836" y="87"/>
                  </a:lnTo>
                  <a:lnTo>
                    <a:pt x="1742" y="71"/>
                  </a:lnTo>
                  <a:lnTo>
                    <a:pt x="1645" y="62"/>
                  </a:lnTo>
                  <a:lnTo>
                    <a:pt x="1548" y="59"/>
                  </a:lnTo>
                  <a:close/>
                  <a:moveTo>
                    <a:pt x="1548" y="0"/>
                  </a:moveTo>
                  <a:lnTo>
                    <a:pt x="1649" y="3"/>
                  </a:lnTo>
                  <a:lnTo>
                    <a:pt x="1749" y="13"/>
                  </a:lnTo>
                  <a:lnTo>
                    <a:pt x="1847" y="29"/>
                  </a:lnTo>
                  <a:lnTo>
                    <a:pt x="1943" y="51"/>
                  </a:lnTo>
                  <a:lnTo>
                    <a:pt x="2036" y="78"/>
                  </a:lnTo>
                  <a:lnTo>
                    <a:pt x="2128" y="112"/>
                  </a:lnTo>
                  <a:lnTo>
                    <a:pt x="2215" y="151"/>
                  </a:lnTo>
                  <a:lnTo>
                    <a:pt x="2301" y="195"/>
                  </a:lnTo>
                  <a:lnTo>
                    <a:pt x="2383" y="244"/>
                  </a:lnTo>
                  <a:lnTo>
                    <a:pt x="2461" y="299"/>
                  </a:lnTo>
                  <a:lnTo>
                    <a:pt x="2536" y="357"/>
                  </a:lnTo>
                  <a:lnTo>
                    <a:pt x="2607" y="420"/>
                  </a:lnTo>
                  <a:lnTo>
                    <a:pt x="2674" y="487"/>
                  </a:lnTo>
                  <a:lnTo>
                    <a:pt x="2738" y="558"/>
                  </a:lnTo>
                  <a:lnTo>
                    <a:pt x="2795" y="633"/>
                  </a:lnTo>
                  <a:lnTo>
                    <a:pt x="2850" y="711"/>
                  </a:lnTo>
                  <a:lnTo>
                    <a:pt x="2899" y="793"/>
                  </a:lnTo>
                  <a:lnTo>
                    <a:pt x="2944" y="879"/>
                  </a:lnTo>
                  <a:lnTo>
                    <a:pt x="2982" y="966"/>
                  </a:lnTo>
                  <a:lnTo>
                    <a:pt x="3016" y="1058"/>
                  </a:lnTo>
                  <a:lnTo>
                    <a:pt x="3043" y="1151"/>
                  </a:lnTo>
                  <a:lnTo>
                    <a:pt x="3065" y="1247"/>
                  </a:lnTo>
                  <a:lnTo>
                    <a:pt x="3081" y="1345"/>
                  </a:lnTo>
                  <a:lnTo>
                    <a:pt x="3091" y="1445"/>
                  </a:lnTo>
                  <a:lnTo>
                    <a:pt x="3095" y="1545"/>
                  </a:lnTo>
                  <a:lnTo>
                    <a:pt x="3091" y="1648"/>
                  </a:lnTo>
                  <a:lnTo>
                    <a:pt x="3081" y="1748"/>
                  </a:lnTo>
                  <a:lnTo>
                    <a:pt x="3065" y="1846"/>
                  </a:lnTo>
                  <a:lnTo>
                    <a:pt x="3043" y="1942"/>
                  </a:lnTo>
                  <a:lnTo>
                    <a:pt x="3016" y="2035"/>
                  </a:lnTo>
                  <a:lnTo>
                    <a:pt x="2982" y="2126"/>
                  </a:lnTo>
                  <a:lnTo>
                    <a:pt x="2944" y="2214"/>
                  </a:lnTo>
                  <a:lnTo>
                    <a:pt x="2899" y="2300"/>
                  </a:lnTo>
                  <a:lnTo>
                    <a:pt x="2850" y="2381"/>
                  </a:lnTo>
                  <a:lnTo>
                    <a:pt x="2795" y="2460"/>
                  </a:lnTo>
                  <a:lnTo>
                    <a:pt x="2738" y="2535"/>
                  </a:lnTo>
                  <a:lnTo>
                    <a:pt x="2674" y="2606"/>
                  </a:lnTo>
                  <a:lnTo>
                    <a:pt x="2607" y="2673"/>
                  </a:lnTo>
                  <a:lnTo>
                    <a:pt x="2536" y="2736"/>
                  </a:lnTo>
                  <a:lnTo>
                    <a:pt x="2461" y="2794"/>
                  </a:lnTo>
                  <a:lnTo>
                    <a:pt x="2383" y="2849"/>
                  </a:lnTo>
                  <a:lnTo>
                    <a:pt x="2301" y="2898"/>
                  </a:lnTo>
                  <a:lnTo>
                    <a:pt x="2215" y="2942"/>
                  </a:lnTo>
                  <a:lnTo>
                    <a:pt x="2128" y="2981"/>
                  </a:lnTo>
                  <a:lnTo>
                    <a:pt x="2036" y="3015"/>
                  </a:lnTo>
                  <a:lnTo>
                    <a:pt x="1943" y="3042"/>
                  </a:lnTo>
                  <a:lnTo>
                    <a:pt x="1847" y="3064"/>
                  </a:lnTo>
                  <a:lnTo>
                    <a:pt x="1749" y="3080"/>
                  </a:lnTo>
                  <a:lnTo>
                    <a:pt x="1649" y="3090"/>
                  </a:lnTo>
                  <a:lnTo>
                    <a:pt x="1548" y="3094"/>
                  </a:lnTo>
                  <a:lnTo>
                    <a:pt x="1446" y="3090"/>
                  </a:lnTo>
                  <a:lnTo>
                    <a:pt x="1346" y="3080"/>
                  </a:lnTo>
                  <a:lnTo>
                    <a:pt x="1248" y="3064"/>
                  </a:lnTo>
                  <a:lnTo>
                    <a:pt x="1152" y="3042"/>
                  </a:lnTo>
                  <a:lnTo>
                    <a:pt x="1059" y="3015"/>
                  </a:lnTo>
                  <a:lnTo>
                    <a:pt x="967" y="2981"/>
                  </a:lnTo>
                  <a:lnTo>
                    <a:pt x="880" y="2942"/>
                  </a:lnTo>
                  <a:lnTo>
                    <a:pt x="794" y="2898"/>
                  </a:lnTo>
                  <a:lnTo>
                    <a:pt x="712" y="2849"/>
                  </a:lnTo>
                  <a:lnTo>
                    <a:pt x="634" y="2794"/>
                  </a:lnTo>
                  <a:lnTo>
                    <a:pt x="559" y="2736"/>
                  </a:lnTo>
                  <a:lnTo>
                    <a:pt x="488" y="2673"/>
                  </a:lnTo>
                  <a:lnTo>
                    <a:pt x="421" y="2606"/>
                  </a:lnTo>
                  <a:lnTo>
                    <a:pt x="357" y="2535"/>
                  </a:lnTo>
                  <a:lnTo>
                    <a:pt x="300" y="2460"/>
                  </a:lnTo>
                  <a:lnTo>
                    <a:pt x="245" y="2381"/>
                  </a:lnTo>
                  <a:lnTo>
                    <a:pt x="196" y="2300"/>
                  </a:lnTo>
                  <a:lnTo>
                    <a:pt x="151" y="2214"/>
                  </a:lnTo>
                  <a:lnTo>
                    <a:pt x="113" y="2126"/>
                  </a:lnTo>
                  <a:lnTo>
                    <a:pt x="79" y="2035"/>
                  </a:lnTo>
                  <a:lnTo>
                    <a:pt x="52" y="1942"/>
                  </a:lnTo>
                  <a:lnTo>
                    <a:pt x="30" y="1846"/>
                  </a:lnTo>
                  <a:lnTo>
                    <a:pt x="14" y="1748"/>
                  </a:lnTo>
                  <a:lnTo>
                    <a:pt x="4" y="1648"/>
                  </a:lnTo>
                  <a:lnTo>
                    <a:pt x="0" y="1545"/>
                  </a:lnTo>
                  <a:lnTo>
                    <a:pt x="4" y="1445"/>
                  </a:lnTo>
                  <a:lnTo>
                    <a:pt x="14" y="1345"/>
                  </a:lnTo>
                  <a:lnTo>
                    <a:pt x="30" y="1247"/>
                  </a:lnTo>
                  <a:lnTo>
                    <a:pt x="52" y="1151"/>
                  </a:lnTo>
                  <a:lnTo>
                    <a:pt x="79" y="1058"/>
                  </a:lnTo>
                  <a:lnTo>
                    <a:pt x="113" y="966"/>
                  </a:lnTo>
                  <a:lnTo>
                    <a:pt x="151" y="879"/>
                  </a:lnTo>
                  <a:lnTo>
                    <a:pt x="196" y="793"/>
                  </a:lnTo>
                  <a:lnTo>
                    <a:pt x="245" y="711"/>
                  </a:lnTo>
                  <a:lnTo>
                    <a:pt x="300" y="633"/>
                  </a:lnTo>
                  <a:lnTo>
                    <a:pt x="357" y="558"/>
                  </a:lnTo>
                  <a:lnTo>
                    <a:pt x="421" y="487"/>
                  </a:lnTo>
                  <a:lnTo>
                    <a:pt x="488" y="420"/>
                  </a:lnTo>
                  <a:lnTo>
                    <a:pt x="559" y="357"/>
                  </a:lnTo>
                  <a:lnTo>
                    <a:pt x="634" y="299"/>
                  </a:lnTo>
                  <a:lnTo>
                    <a:pt x="712" y="244"/>
                  </a:lnTo>
                  <a:lnTo>
                    <a:pt x="794" y="195"/>
                  </a:lnTo>
                  <a:lnTo>
                    <a:pt x="880" y="151"/>
                  </a:lnTo>
                  <a:lnTo>
                    <a:pt x="967" y="112"/>
                  </a:lnTo>
                  <a:lnTo>
                    <a:pt x="1059" y="78"/>
                  </a:lnTo>
                  <a:lnTo>
                    <a:pt x="1152" y="51"/>
                  </a:lnTo>
                  <a:lnTo>
                    <a:pt x="1248" y="29"/>
                  </a:lnTo>
                  <a:lnTo>
                    <a:pt x="1346" y="13"/>
                  </a:lnTo>
                  <a:lnTo>
                    <a:pt x="1446" y="3"/>
                  </a:lnTo>
                  <a:lnTo>
                    <a:pt x="154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383" y="1274"/>
              <a:ext cx="375" cy="375"/>
            </a:xfrm>
            <a:custGeom>
              <a:avLst/>
              <a:gdLst>
                <a:gd name="T0" fmla="*/ 1134 w 2621"/>
                <a:gd name="T1" fmla="*/ 70 h 2621"/>
                <a:gd name="T2" fmla="*/ 883 w 2621"/>
                <a:gd name="T3" fmla="*/ 133 h 2621"/>
                <a:gd name="T4" fmla="*/ 654 w 2621"/>
                <a:gd name="T5" fmla="*/ 244 h 2621"/>
                <a:gd name="T6" fmla="*/ 455 w 2621"/>
                <a:gd name="T7" fmla="*/ 396 h 2621"/>
                <a:gd name="T8" fmla="*/ 290 w 2621"/>
                <a:gd name="T9" fmla="*/ 584 h 2621"/>
                <a:gd name="T10" fmla="*/ 164 w 2621"/>
                <a:gd name="T11" fmla="*/ 803 h 2621"/>
                <a:gd name="T12" fmla="*/ 85 w 2621"/>
                <a:gd name="T13" fmla="*/ 1047 h 2621"/>
                <a:gd name="T14" fmla="*/ 57 w 2621"/>
                <a:gd name="T15" fmla="*/ 1309 h 2621"/>
                <a:gd name="T16" fmla="*/ 85 w 2621"/>
                <a:gd name="T17" fmla="*/ 1574 h 2621"/>
                <a:gd name="T18" fmla="*/ 164 w 2621"/>
                <a:gd name="T19" fmla="*/ 1818 h 2621"/>
                <a:gd name="T20" fmla="*/ 290 w 2621"/>
                <a:gd name="T21" fmla="*/ 2037 h 2621"/>
                <a:gd name="T22" fmla="*/ 455 w 2621"/>
                <a:gd name="T23" fmla="*/ 2225 h 2621"/>
                <a:gd name="T24" fmla="*/ 654 w 2621"/>
                <a:gd name="T25" fmla="*/ 2377 h 2621"/>
                <a:gd name="T26" fmla="*/ 883 w 2621"/>
                <a:gd name="T27" fmla="*/ 2488 h 2621"/>
                <a:gd name="T28" fmla="*/ 1134 w 2621"/>
                <a:gd name="T29" fmla="*/ 2551 h 2621"/>
                <a:gd name="T30" fmla="*/ 1400 w 2621"/>
                <a:gd name="T31" fmla="*/ 2560 h 2621"/>
                <a:gd name="T32" fmla="*/ 1657 w 2621"/>
                <a:gd name="T33" fmla="*/ 2515 h 2621"/>
                <a:gd name="T34" fmla="*/ 1894 w 2621"/>
                <a:gd name="T35" fmla="*/ 2420 h 2621"/>
                <a:gd name="T36" fmla="*/ 2104 w 2621"/>
                <a:gd name="T37" fmla="*/ 2281 h 2621"/>
                <a:gd name="T38" fmla="*/ 2281 w 2621"/>
                <a:gd name="T39" fmla="*/ 2104 h 2621"/>
                <a:gd name="T40" fmla="*/ 2420 w 2621"/>
                <a:gd name="T41" fmla="*/ 1894 h 2621"/>
                <a:gd name="T42" fmla="*/ 2514 w 2621"/>
                <a:gd name="T43" fmla="*/ 1657 h 2621"/>
                <a:gd name="T44" fmla="*/ 2560 w 2621"/>
                <a:gd name="T45" fmla="*/ 1400 h 2621"/>
                <a:gd name="T46" fmla="*/ 2551 w 2621"/>
                <a:gd name="T47" fmla="*/ 1134 h 2621"/>
                <a:gd name="T48" fmla="*/ 2488 w 2621"/>
                <a:gd name="T49" fmla="*/ 883 h 2621"/>
                <a:gd name="T50" fmla="*/ 2377 w 2621"/>
                <a:gd name="T51" fmla="*/ 654 h 2621"/>
                <a:gd name="T52" fmla="*/ 2225 w 2621"/>
                <a:gd name="T53" fmla="*/ 455 h 2621"/>
                <a:gd name="T54" fmla="*/ 2037 w 2621"/>
                <a:gd name="T55" fmla="*/ 290 h 2621"/>
                <a:gd name="T56" fmla="*/ 1818 w 2621"/>
                <a:gd name="T57" fmla="*/ 164 h 2621"/>
                <a:gd name="T58" fmla="*/ 1574 w 2621"/>
                <a:gd name="T59" fmla="*/ 85 h 2621"/>
                <a:gd name="T60" fmla="*/ 1311 w 2621"/>
                <a:gd name="T61" fmla="*/ 57 h 2621"/>
                <a:gd name="T62" fmla="*/ 1496 w 2621"/>
                <a:gd name="T63" fmla="*/ 12 h 2621"/>
                <a:gd name="T64" fmla="*/ 1758 w 2621"/>
                <a:gd name="T65" fmla="*/ 78 h 2621"/>
                <a:gd name="T66" fmla="*/ 1997 w 2621"/>
                <a:gd name="T67" fmla="*/ 193 h 2621"/>
                <a:gd name="T68" fmla="*/ 2206 w 2621"/>
                <a:gd name="T69" fmla="*/ 353 h 2621"/>
                <a:gd name="T70" fmla="*/ 2378 w 2621"/>
                <a:gd name="T71" fmla="*/ 550 h 2621"/>
                <a:gd name="T72" fmla="*/ 2509 w 2621"/>
                <a:gd name="T73" fmla="*/ 780 h 2621"/>
                <a:gd name="T74" fmla="*/ 2592 w 2621"/>
                <a:gd name="T75" fmla="*/ 1035 h 2621"/>
                <a:gd name="T76" fmla="*/ 2621 w 2621"/>
                <a:gd name="T77" fmla="*/ 1309 h 2621"/>
                <a:gd name="T78" fmla="*/ 2592 w 2621"/>
                <a:gd name="T79" fmla="*/ 1586 h 2621"/>
                <a:gd name="T80" fmla="*/ 2509 w 2621"/>
                <a:gd name="T81" fmla="*/ 1841 h 2621"/>
                <a:gd name="T82" fmla="*/ 2378 w 2621"/>
                <a:gd name="T83" fmla="*/ 2071 h 2621"/>
                <a:gd name="T84" fmla="*/ 2206 w 2621"/>
                <a:gd name="T85" fmla="*/ 2268 h 2621"/>
                <a:gd name="T86" fmla="*/ 1997 w 2621"/>
                <a:gd name="T87" fmla="*/ 2428 h 2621"/>
                <a:gd name="T88" fmla="*/ 1758 w 2621"/>
                <a:gd name="T89" fmla="*/ 2543 h 2621"/>
                <a:gd name="T90" fmla="*/ 1496 w 2621"/>
                <a:gd name="T91" fmla="*/ 2609 h 2621"/>
                <a:gd name="T92" fmla="*/ 1217 w 2621"/>
                <a:gd name="T93" fmla="*/ 2618 h 2621"/>
                <a:gd name="T94" fmla="*/ 947 w 2621"/>
                <a:gd name="T95" fmla="*/ 2571 h 2621"/>
                <a:gd name="T96" fmla="*/ 700 w 2621"/>
                <a:gd name="T97" fmla="*/ 2471 h 2621"/>
                <a:gd name="T98" fmla="*/ 481 w 2621"/>
                <a:gd name="T99" fmla="*/ 2326 h 2621"/>
                <a:gd name="T100" fmla="*/ 295 w 2621"/>
                <a:gd name="T101" fmla="*/ 2140 h 2621"/>
                <a:gd name="T102" fmla="*/ 150 w 2621"/>
                <a:gd name="T103" fmla="*/ 1921 h 2621"/>
                <a:gd name="T104" fmla="*/ 50 w 2621"/>
                <a:gd name="T105" fmla="*/ 1674 h 2621"/>
                <a:gd name="T106" fmla="*/ 3 w 2621"/>
                <a:gd name="T107" fmla="*/ 1404 h 2621"/>
                <a:gd name="T108" fmla="*/ 12 w 2621"/>
                <a:gd name="T109" fmla="*/ 1125 h 2621"/>
                <a:gd name="T110" fmla="*/ 78 w 2621"/>
                <a:gd name="T111" fmla="*/ 862 h 2621"/>
                <a:gd name="T112" fmla="*/ 193 w 2621"/>
                <a:gd name="T113" fmla="*/ 623 h 2621"/>
                <a:gd name="T114" fmla="*/ 353 w 2621"/>
                <a:gd name="T115" fmla="*/ 415 h 2621"/>
                <a:gd name="T116" fmla="*/ 550 w 2621"/>
                <a:gd name="T117" fmla="*/ 243 h 2621"/>
                <a:gd name="T118" fmla="*/ 780 w 2621"/>
                <a:gd name="T119" fmla="*/ 112 h 2621"/>
                <a:gd name="T120" fmla="*/ 1035 w 2621"/>
                <a:gd name="T121" fmla="*/ 29 h 2621"/>
                <a:gd name="T122" fmla="*/ 1311 w 2621"/>
                <a:gd name="T123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21" h="2621">
                  <a:moveTo>
                    <a:pt x="1311" y="57"/>
                  </a:moveTo>
                  <a:lnTo>
                    <a:pt x="1221" y="61"/>
                  </a:lnTo>
                  <a:lnTo>
                    <a:pt x="1134" y="70"/>
                  </a:lnTo>
                  <a:lnTo>
                    <a:pt x="1047" y="85"/>
                  </a:lnTo>
                  <a:lnTo>
                    <a:pt x="964" y="107"/>
                  </a:lnTo>
                  <a:lnTo>
                    <a:pt x="883" y="133"/>
                  </a:lnTo>
                  <a:lnTo>
                    <a:pt x="803" y="164"/>
                  </a:lnTo>
                  <a:lnTo>
                    <a:pt x="727" y="201"/>
                  </a:lnTo>
                  <a:lnTo>
                    <a:pt x="654" y="244"/>
                  </a:lnTo>
                  <a:lnTo>
                    <a:pt x="584" y="290"/>
                  </a:lnTo>
                  <a:lnTo>
                    <a:pt x="517" y="340"/>
                  </a:lnTo>
                  <a:lnTo>
                    <a:pt x="455" y="396"/>
                  </a:lnTo>
                  <a:lnTo>
                    <a:pt x="396" y="455"/>
                  </a:lnTo>
                  <a:lnTo>
                    <a:pt x="340" y="517"/>
                  </a:lnTo>
                  <a:lnTo>
                    <a:pt x="290" y="584"/>
                  </a:lnTo>
                  <a:lnTo>
                    <a:pt x="244" y="654"/>
                  </a:lnTo>
                  <a:lnTo>
                    <a:pt x="201" y="727"/>
                  </a:lnTo>
                  <a:lnTo>
                    <a:pt x="164" y="803"/>
                  </a:lnTo>
                  <a:lnTo>
                    <a:pt x="133" y="883"/>
                  </a:lnTo>
                  <a:lnTo>
                    <a:pt x="107" y="964"/>
                  </a:lnTo>
                  <a:lnTo>
                    <a:pt x="85" y="1047"/>
                  </a:lnTo>
                  <a:lnTo>
                    <a:pt x="70" y="1134"/>
                  </a:lnTo>
                  <a:lnTo>
                    <a:pt x="61" y="1221"/>
                  </a:lnTo>
                  <a:lnTo>
                    <a:pt x="57" y="1309"/>
                  </a:lnTo>
                  <a:lnTo>
                    <a:pt x="61" y="1400"/>
                  </a:lnTo>
                  <a:lnTo>
                    <a:pt x="70" y="1487"/>
                  </a:lnTo>
                  <a:lnTo>
                    <a:pt x="85" y="1574"/>
                  </a:lnTo>
                  <a:lnTo>
                    <a:pt x="107" y="1657"/>
                  </a:lnTo>
                  <a:lnTo>
                    <a:pt x="133" y="1738"/>
                  </a:lnTo>
                  <a:lnTo>
                    <a:pt x="164" y="1818"/>
                  </a:lnTo>
                  <a:lnTo>
                    <a:pt x="201" y="1894"/>
                  </a:lnTo>
                  <a:lnTo>
                    <a:pt x="244" y="1967"/>
                  </a:lnTo>
                  <a:lnTo>
                    <a:pt x="290" y="2037"/>
                  </a:lnTo>
                  <a:lnTo>
                    <a:pt x="340" y="2104"/>
                  </a:lnTo>
                  <a:lnTo>
                    <a:pt x="396" y="2166"/>
                  </a:lnTo>
                  <a:lnTo>
                    <a:pt x="455" y="2225"/>
                  </a:lnTo>
                  <a:lnTo>
                    <a:pt x="517" y="2281"/>
                  </a:lnTo>
                  <a:lnTo>
                    <a:pt x="584" y="2331"/>
                  </a:lnTo>
                  <a:lnTo>
                    <a:pt x="654" y="2377"/>
                  </a:lnTo>
                  <a:lnTo>
                    <a:pt x="727" y="2420"/>
                  </a:lnTo>
                  <a:lnTo>
                    <a:pt x="803" y="2457"/>
                  </a:lnTo>
                  <a:lnTo>
                    <a:pt x="883" y="2488"/>
                  </a:lnTo>
                  <a:lnTo>
                    <a:pt x="964" y="2515"/>
                  </a:lnTo>
                  <a:lnTo>
                    <a:pt x="1047" y="2536"/>
                  </a:lnTo>
                  <a:lnTo>
                    <a:pt x="1134" y="2551"/>
                  </a:lnTo>
                  <a:lnTo>
                    <a:pt x="1221" y="2560"/>
                  </a:lnTo>
                  <a:lnTo>
                    <a:pt x="1311" y="2564"/>
                  </a:lnTo>
                  <a:lnTo>
                    <a:pt x="1400" y="2560"/>
                  </a:lnTo>
                  <a:lnTo>
                    <a:pt x="1487" y="2551"/>
                  </a:lnTo>
                  <a:lnTo>
                    <a:pt x="1574" y="2536"/>
                  </a:lnTo>
                  <a:lnTo>
                    <a:pt x="1657" y="2515"/>
                  </a:lnTo>
                  <a:lnTo>
                    <a:pt x="1738" y="2488"/>
                  </a:lnTo>
                  <a:lnTo>
                    <a:pt x="1818" y="2457"/>
                  </a:lnTo>
                  <a:lnTo>
                    <a:pt x="1894" y="2420"/>
                  </a:lnTo>
                  <a:lnTo>
                    <a:pt x="1967" y="2377"/>
                  </a:lnTo>
                  <a:lnTo>
                    <a:pt x="2037" y="2331"/>
                  </a:lnTo>
                  <a:lnTo>
                    <a:pt x="2104" y="2281"/>
                  </a:lnTo>
                  <a:lnTo>
                    <a:pt x="2166" y="2225"/>
                  </a:lnTo>
                  <a:lnTo>
                    <a:pt x="2225" y="2166"/>
                  </a:lnTo>
                  <a:lnTo>
                    <a:pt x="2281" y="2104"/>
                  </a:lnTo>
                  <a:lnTo>
                    <a:pt x="2331" y="2037"/>
                  </a:lnTo>
                  <a:lnTo>
                    <a:pt x="2377" y="1967"/>
                  </a:lnTo>
                  <a:lnTo>
                    <a:pt x="2420" y="1894"/>
                  </a:lnTo>
                  <a:lnTo>
                    <a:pt x="2457" y="1818"/>
                  </a:lnTo>
                  <a:lnTo>
                    <a:pt x="2488" y="1738"/>
                  </a:lnTo>
                  <a:lnTo>
                    <a:pt x="2514" y="1657"/>
                  </a:lnTo>
                  <a:lnTo>
                    <a:pt x="2536" y="1574"/>
                  </a:lnTo>
                  <a:lnTo>
                    <a:pt x="2551" y="1487"/>
                  </a:lnTo>
                  <a:lnTo>
                    <a:pt x="2560" y="1400"/>
                  </a:lnTo>
                  <a:lnTo>
                    <a:pt x="2564" y="1309"/>
                  </a:lnTo>
                  <a:lnTo>
                    <a:pt x="2560" y="1221"/>
                  </a:lnTo>
                  <a:lnTo>
                    <a:pt x="2551" y="1134"/>
                  </a:lnTo>
                  <a:lnTo>
                    <a:pt x="2536" y="1047"/>
                  </a:lnTo>
                  <a:lnTo>
                    <a:pt x="2514" y="964"/>
                  </a:lnTo>
                  <a:lnTo>
                    <a:pt x="2488" y="883"/>
                  </a:lnTo>
                  <a:lnTo>
                    <a:pt x="2457" y="803"/>
                  </a:lnTo>
                  <a:lnTo>
                    <a:pt x="2420" y="727"/>
                  </a:lnTo>
                  <a:lnTo>
                    <a:pt x="2377" y="654"/>
                  </a:lnTo>
                  <a:lnTo>
                    <a:pt x="2331" y="584"/>
                  </a:lnTo>
                  <a:lnTo>
                    <a:pt x="2281" y="517"/>
                  </a:lnTo>
                  <a:lnTo>
                    <a:pt x="2225" y="455"/>
                  </a:lnTo>
                  <a:lnTo>
                    <a:pt x="2166" y="396"/>
                  </a:lnTo>
                  <a:lnTo>
                    <a:pt x="2104" y="340"/>
                  </a:lnTo>
                  <a:lnTo>
                    <a:pt x="2037" y="290"/>
                  </a:lnTo>
                  <a:lnTo>
                    <a:pt x="1967" y="244"/>
                  </a:lnTo>
                  <a:lnTo>
                    <a:pt x="1894" y="201"/>
                  </a:lnTo>
                  <a:lnTo>
                    <a:pt x="1818" y="164"/>
                  </a:lnTo>
                  <a:lnTo>
                    <a:pt x="1738" y="133"/>
                  </a:lnTo>
                  <a:lnTo>
                    <a:pt x="1657" y="107"/>
                  </a:lnTo>
                  <a:lnTo>
                    <a:pt x="1574" y="85"/>
                  </a:lnTo>
                  <a:lnTo>
                    <a:pt x="1487" y="70"/>
                  </a:lnTo>
                  <a:lnTo>
                    <a:pt x="1400" y="61"/>
                  </a:lnTo>
                  <a:lnTo>
                    <a:pt x="1311" y="57"/>
                  </a:lnTo>
                  <a:close/>
                  <a:moveTo>
                    <a:pt x="1311" y="0"/>
                  </a:moveTo>
                  <a:lnTo>
                    <a:pt x="1404" y="3"/>
                  </a:lnTo>
                  <a:lnTo>
                    <a:pt x="1496" y="12"/>
                  </a:lnTo>
                  <a:lnTo>
                    <a:pt x="1586" y="29"/>
                  </a:lnTo>
                  <a:lnTo>
                    <a:pt x="1674" y="50"/>
                  </a:lnTo>
                  <a:lnTo>
                    <a:pt x="1758" y="78"/>
                  </a:lnTo>
                  <a:lnTo>
                    <a:pt x="1841" y="112"/>
                  </a:lnTo>
                  <a:lnTo>
                    <a:pt x="1921" y="150"/>
                  </a:lnTo>
                  <a:lnTo>
                    <a:pt x="1997" y="193"/>
                  </a:lnTo>
                  <a:lnTo>
                    <a:pt x="2071" y="243"/>
                  </a:lnTo>
                  <a:lnTo>
                    <a:pt x="2140" y="295"/>
                  </a:lnTo>
                  <a:lnTo>
                    <a:pt x="2206" y="353"/>
                  </a:lnTo>
                  <a:lnTo>
                    <a:pt x="2267" y="415"/>
                  </a:lnTo>
                  <a:lnTo>
                    <a:pt x="2326" y="481"/>
                  </a:lnTo>
                  <a:lnTo>
                    <a:pt x="2378" y="550"/>
                  </a:lnTo>
                  <a:lnTo>
                    <a:pt x="2427" y="623"/>
                  </a:lnTo>
                  <a:lnTo>
                    <a:pt x="2471" y="700"/>
                  </a:lnTo>
                  <a:lnTo>
                    <a:pt x="2509" y="780"/>
                  </a:lnTo>
                  <a:lnTo>
                    <a:pt x="2543" y="862"/>
                  </a:lnTo>
                  <a:lnTo>
                    <a:pt x="2571" y="947"/>
                  </a:lnTo>
                  <a:lnTo>
                    <a:pt x="2592" y="1035"/>
                  </a:lnTo>
                  <a:lnTo>
                    <a:pt x="2608" y="1125"/>
                  </a:lnTo>
                  <a:lnTo>
                    <a:pt x="2618" y="1217"/>
                  </a:lnTo>
                  <a:lnTo>
                    <a:pt x="2621" y="1309"/>
                  </a:lnTo>
                  <a:lnTo>
                    <a:pt x="2618" y="1404"/>
                  </a:lnTo>
                  <a:lnTo>
                    <a:pt x="2608" y="1496"/>
                  </a:lnTo>
                  <a:lnTo>
                    <a:pt x="2592" y="1586"/>
                  </a:lnTo>
                  <a:lnTo>
                    <a:pt x="2571" y="1674"/>
                  </a:lnTo>
                  <a:lnTo>
                    <a:pt x="2543" y="1759"/>
                  </a:lnTo>
                  <a:lnTo>
                    <a:pt x="2509" y="1841"/>
                  </a:lnTo>
                  <a:lnTo>
                    <a:pt x="2471" y="1921"/>
                  </a:lnTo>
                  <a:lnTo>
                    <a:pt x="2427" y="1998"/>
                  </a:lnTo>
                  <a:lnTo>
                    <a:pt x="2378" y="2071"/>
                  </a:lnTo>
                  <a:lnTo>
                    <a:pt x="2326" y="2140"/>
                  </a:lnTo>
                  <a:lnTo>
                    <a:pt x="2267" y="2206"/>
                  </a:lnTo>
                  <a:lnTo>
                    <a:pt x="2206" y="2268"/>
                  </a:lnTo>
                  <a:lnTo>
                    <a:pt x="2140" y="2326"/>
                  </a:lnTo>
                  <a:lnTo>
                    <a:pt x="2071" y="2378"/>
                  </a:lnTo>
                  <a:lnTo>
                    <a:pt x="1997" y="2428"/>
                  </a:lnTo>
                  <a:lnTo>
                    <a:pt x="1921" y="2471"/>
                  </a:lnTo>
                  <a:lnTo>
                    <a:pt x="1841" y="2510"/>
                  </a:lnTo>
                  <a:lnTo>
                    <a:pt x="1758" y="2543"/>
                  </a:lnTo>
                  <a:lnTo>
                    <a:pt x="1674" y="2571"/>
                  </a:lnTo>
                  <a:lnTo>
                    <a:pt x="1586" y="2592"/>
                  </a:lnTo>
                  <a:lnTo>
                    <a:pt x="1496" y="2609"/>
                  </a:lnTo>
                  <a:lnTo>
                    <a:pt x="1404" y="2618"/>
                  </a:lnTo>
                  <a:lnTo>
                    <a:pt x="1311" y="2621"/>
                  </a:lnTo>
                  <a:lnTo>
                    <a:pt x="1217" y="2618"/>
                  </a:lnTo>
                  <a:lnTo>
                    <a:pt x="1125" y="2609"/>
                  </a:lnTo>
                  <a:lnTo>
                    <a:pt x="1035" y="2592"/>
                  </a:lnTo>
                  <a:lnTo>
                    <a:pt x="947" y="2571"/>
                  </a:lnTo>
                  <a:lnTo>
                    <a:pt x="862" y="2543"/>
                  </a:lnTo>
                  <a:lnTo>
                    <a:pt x="780" y="2510"/>
                  </a:lnTo>
                  <a:lnTo>
                    <a:pt x="700" y="2471"/>
                  </a:lnTo>
                  <a:lnTo>
                    <a:pt x="623" y="2428"/>
                  </a:lnTo>
                  <a:lnTo>
                    <a:pt x="550" y="2378"/>
                  </a:lnTo>
                  <a:lnTo>
                    <a:pt x="481" y="2326"/>
                  </a:lnTo>
                  <a:lnTo>
                    <a:pt x="415" y="2268"/>
                  </a:lnTo>
                  <a:lnTo>
                    <a:pt x="353" y="2206"/>
                  </a:lnTo>
                  <a:lnTo>
                    <a:pt x="295" y="2140"/>
                  </a:lnTo>
                  <a:lnTo>
                    <a:pt x="243" y="2071"/>
                  </a:lnTo>
                  <a:lnTo>
                    <a:pt x="193" y="1998"/>
                  </a:lnTo>
                  <a:lnTo>
                    <a:pt x="150" y="1921"/>
                  </a:lnTo>
                  <a:lnTo>
                    <a:pt x="112" y="1841"/>
                  </a:lnTo>
                  <a:lnTo>
                    <a:pt x="78" y="1759"/>
                  </a:lnTo>
                  <a:lnTo>
                    <a:pt x="50" y="1674"/>
                  </a:lnTo>
                  <a:lnTo>
                    <a:pt x="29" y="1586"/>
                  </a:lnTo>
                  <a:lnTo>
                    <a:pt x="12" y="1496"/>
                  </a:lnTo>
                  <a:lnTo>
                    <a:pt x="3" y="1404"/>
                  </a:lnTo>
                  <a:lnTo>
                    <a:pt x="0" y="1309"/>
                  </a:lnTo>
                  <a:lnTo>
                    <a:pt x="3" y="1217"/>
                  </a:lnTo>
                  <a:lnTo>
                    <a:pt x="12" y="1125"/>
                  </a:lnTo>
                  <a:lnTo>
                    <a:pt x="29" y="1035"/>
                  </a:lnTo>
                  <a:lnTo>
                    <a:pt x="50" y="947"/>
                  </a:lnTo>
                  <a:lnTo>
                    <a:pt x="78" y="862"/>
                  </a:lnTo>
                  <a:lnTo>
                    <a:pt x="112" y="780"/>
                  </a:lnTo>
                  <a:lnTo>
                    <a:pt x="150" y="700"/>
                  </a:lnTo>
                  <a:lnTo>
                    <a:pt x="193" y="623"/>
                  </a:lnTo>
                  <a:lnTo>
                    <a:pt x="243" y="550"/>
                  </a:lnTo>
                  <a:lnTo>
                    <a:pt x="295" y="481"/>
                  </a:lnTo>
                  <a:lnTo>
                    <a:pt x="353" y="415"/>
                  </a:lnTo>
                  <a:lnTo>
                    <a:pt x="415" y="353"/>
                  </a:lnTo>
                  <a:lnTo>
                    <a:pt x="481" y="295"/>
                  </a:lnTo>
                  <a:lnTo>
                    <a:pt x="550" y="243"/>
                  </a:lnTo>
                  <a:lnTo>
                    <a:pt x="623" y="193"/>
                  </a:lnTo>
                  <a:lnTo>
                    <a:pt x="700" y="150"/>
                  </a:lnTo>
                  <a:lnTo>
                    <a:pt x="780" y="112"/>
                  </a:lnTo>
                  <a:lnTo>
                    <a:pt x="862" y="78"/>
                  </a:lnTo>
                  <a:lnTo>
                    <a:pt x="947" y="50"/>
                  </a:lnTo>
                  <a:lnTo>
                    <a:pt x="1035" y="29"/>
                  </a:lnTo>
                  <a:lnTo>
                    <a:pt x="1125" y="12"/>
                  </a:lnTo>
                  <a:lnTo>
                    <a:pt x="1217" y="3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554888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Компетенции: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1746422" y="1927654"/>
            <a:ext cx="7080209" cy="4236080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к восприятию, обобщению, анализ информации, постановка цели и выбору путей ее </a:t>
            </a:r>
            <a:r>
              <a:rPr lang="ru-RU" sz="1800" dirty="0" smtClean="0">
                <a:solidFill>
                  <a:schemeClr val="tx2"/>
                </a:solidFill>
              </a:rPr>
              <a:t>достижения;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Умение логически верно, аргументированно и ясно строить устную и письменную </a:t>
            </a:r>
            <a:r>
              <a:rPr lang="ru-RU" sz="1800" dirty="0" smtClean="0">
                <a:solidFill>
                  <a:schemeClr val="tx2"/>
                </a:solidFill>
              </a:rPr>
              <a:t>речь;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Осознание социальной значимости своей будущей профессии, обладание высокой мотивацией к выполнению профессиональной </a:t>
            </a:r>
            <a:r>
              <a:rPr lang="ru-RU" sz="1800" dirty="0" smtClean="0">
                <a:solidFill>
                  <a:schemeClr val="tx2"/>
                </a:solidFill>
              </a:rPr>
              <a:t>деятельности;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использовать основные положения и методы гуманитарных и социально-экономических наук при решении профессиональных </a:t>
            </a:r>
            <a:r>
              <a:rPr lang="ru-RU" sz="1800" dirty="0" smtClean="0">
                <a:solidFill>
                  <a:schemeClr val="tx2"/>
                </a:solidFill>
              </a:rPr>
              <a:t>задач;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анализировать социально-значимые проблемы и </a:t>
            </a:r>
            <a:r>
              <a:rPr lang="ru-RU" sz="1800" dirty="0" smtClean="0">
                <a:solidFill>
                  <a:schemeClr val="tx2"/>
                </a:solidFill>
              </a:rPr>
              <a:t>процессы;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ориентироваться в культурно-историческом наследии </a:t>
            </a:r>
            <a:r>
              <a:rPr lang="ru-RU" sz="1800" dirty="0" smtClean="0">
                <a:solidFill>
                  <a:schemeClr val="tx2"/>
                </a:solidFill>
              </a:rPr>
              <a:t>прошлого;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80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Компетенции: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1746422" y="1927654"/>
            <a:ext cx="7080209" cy="4236080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Готовность и способность общаться с представителями других </a:t>
            </a:r>
            <a:r>
              <a:rPr lang="ru-RU" sz="1800" dirty="0" smtClean="0">
                <a:solidFill>
                  <a:schemeClr val="tx2"/>
                </a:solidFill>
              </a:rPr>
              <a:t>культур;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Готовность к восприятию информации, заложенной в  языках других </a:t>
            </a:r>
            <a:r>
              <a:rPr lang="ru-RU" sz="1800" dirty="0" smtClean="0">
                <a:solidFill>
                  <a:schemeClr val="tx2"/>
                </a:solidFill>
              </a:rPr>
              <a:t>культур;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 готовность использовать знание методов и теорий социальных и гуманитарных наук при осуществлении экспертной, консалтинговой </a:t>
            </a:r>
            <a:r>
              <a:rPr lang="ru-RU" sz="1800" dirty="0" smtClean="0">
                <a:solidFill>
                  <a:schemeClr val="tx2"/>
                </a:solidFill>
              </a:rPr>
              <a:t>и аналитической деятельности;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понимать, критически анализировать и использовать историческую </a:t>
            </a:r>
            <a:r>
              <a:rPr lang="ru-RU" sz="1800" dirty="0" smtClean="0">
                <a:solidFill>
                  <a:schemeClr val="tx2"/>
                </a:solidFill>
              </a:rPr>
              <a:t>информацию;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использовать базовые теоретические знания, практические навыки и умения для участия в научных и научно-прикладных исследованиях, аналитической и консалтинговой </a:t>
            </a:r>
            <a:r>
              <a:rPr lang="ru-RU" sz="1800" dirty="0" smtClean="0">
                <a:solidFill>
                  <a:schemeClr val="tx2"/>
                </a:solidFill>
              </a:rPr>
              <a:t>деятельности.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48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29901"/>
            <a:ext cx="9144000" cy="5050816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8714" y="2763739"/>
            <a:ext cx="5406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FFFF"/>
                </a:solidFill>
                <a:latin typeface="Open Sans"/>
                <a:cs typeface="Open Sans"/>
              </a:rPr>
              <a:t>СПАСИБО ЗА ВНИМАНИЕ!</a:t>
            </a:r>
            <a:endParaRPr lang="en-US" sz="30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169555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Зачем?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7" y="2561968"/>
            <a:ext cx="5675869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Цель программы </a:t>
            </a:r>
            <a:r>
              <a:rPr lang="ru-RU" sz="1800" dirty="0" err="1">
                <a:solidFill>
                  <a:schemeClr val="tx2"/>
                </a:solidFill>
              </a:rPr>
              <a:t>майнора</a:t>
            </a:r>
            <a:r>
              <a:rPr lang="ru-RU" sz="1800" dirty="0">
                <a:solidFill>
                  <a:schemeClr val="tx2"/>
                </a:solidFill>
              </a:rPr>
              <a:t> — сформировать </a:t>
            </a:r>
            <a:r>
              <a:rPr lang="ru-RU" sz="1800" dirty="0" smtClean="0">
                <a:solidFill>
                  <a:schemeClr val="tx2"/>
                </a:solidFill>
              </a:rPr>
              <a:t>                      у </a:t>
            </a:r>
            <a:r>
              <a:rPr lang="ru-RU" sz="1800" dirty="0">
                <a:solidFill>
                  <a:schemeClr val="tx2"/>
                </a:solidFill>
              </a:rPr>
              <a:t>студентов представление о гуманитарной культуре как основе духовного мира всякого образованного человека, независимо от рода его основных </a:t>
            </a:r>
            <a:r>
              <a:rPr lang="ru-RU" sz="1800" dirty="0" smtClean="0">
                <a:solidFill>
                  <a:schemeClr val="tx2"/>
                </a:solidFill>
              </a:rPr>
              <a:t>занятий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433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Для кого?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7" y="2561968"/>
            <a:ext cx="5774724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Для студентов, специализирующихся в различных дисциплинах, не связанных непосредственно </a:t>
            </a:r>
            <a:r>
              <a:rPr lang="ru-RU" sz="1800" dirty="0" smtClean="0">
                <a:solidFill>
                  <a:schemeClr val="tx2"/>
                </a:solidFill>
              </a:rPr>
              <a:t>                     с </a:t>
            </a:r>
            <a:r>
              <a:rPr lang="ru-RU" sz="1800" dirty="0">
                <a:solidFill>
                  <a:schemeClr val="tx2"/>
                </a:solidFill>
              </a:rPr>
              <a:t>гуманитарной </a:t>
            </a:r>
            <a:r>
              <a:rPr lang="ru-RU" sz="1800" dirty="0" smtClean="0">
                <a:solidFill>
                  <a:schemeClr val="tx2"/>
                </a:solidFill>
              </a:rPr>
              <a:t>проблематикой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148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Что дает?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6" y="2561968"/>
            <a:ext cx="5848865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Знание культурных механизмов делает возможной адекватную интерпретацию социальных, исторических и политических </a:t>
            </a:r>
            <a:r>
              <a:rPr lang="ru-RU" sz="1800" dirty="0" smtClean="0">
                <a:solidFill>
                  <a:schemeClr val="tx2"/>
                </a:solidFill>
              </a:rPr>
              <a:t>феноменов</a:t>
            </a:r>
            <a:r>
              <a:rPr lang="ru-RU" sz="1800" dirty="0">
                <a:solidFill>
                  <a:schemeClr val="tx2"/>
                </a:solidFill>
              </a:rPr>
              <a:t>;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Тот, кто умеет анализировать текст – умеет анализировать и все остальное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353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 </a:t>
            </a:r>
            <a:r>
              <a:rPr lang="ru-RU" b="1" dirty="0" err="1" smtClean="0"/>
              <a:t>майноре</a:t>
            </a:r>
            <a:r>
              <a:rPr lang="ru-RU" b="1" dirty="0" smtClean="0"/>
              <a:t>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4341341" y="2561968"/>
            <a:ext cx="4485290" cy="3601766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>
                <a:solidFill>
                  <a:schemeClr val="tx2"/>
                </a:solidFill>
              </a:rPr>
              <a:t>Трудоемкость:</a:t>
            </a:r>
            <a:r>
              <a:rPr lang="ru-RU" sz="1400" dirty="0">
                <a:solidFill>
                  <a:schemeClr val="tx2"/>
                </a:solidFill>
              </a:rPr>
              <a:t> 20 кредитов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 err="1">
                <a:solidFill>
                  <a:schemeClr val="tx2"/>
                </a:solidFill>
              </a:rPr>
              <a:t>Пререквизиты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  <a:r>
              <a:rPr lang="ru-RU" sz="1400" dirty="0">
                <a:solidFill>
                  <a:schemeClr val="tx2"/>
                </a:solidFill>
              </a:rPr>
              <a:t> нет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 smtClean="0">
                <a:solidFill>
                  <a:schemeClr val="tx2"/>
                </a:solidFill>
              </a:rPr>
              <a:t>Минимальное </a:t>
            </a:r>
            <a:r>
              <a:rPr lang="ru-RU" sz="1400" b="1" dirty="0">
                <a:solidFill>
                  <a:schemeClr val="tx2"/>
                </a:solidFill>
              </a:rPr>
              <a:t>число слушателей:</a:t>
            </a:r>
            <a:r>
              <a:rPr lang="ru-RU" sz="1400" dirty="0">
                <a:solidFill>
                  <a:schemeClr val="tx2"/>
                </a:solidFill>
              </a:rPr>
              <a:t> 60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>
                <a:solidFill>
                  <a:schemeClr val="tx2"/>
                </a:solidFill>
              </a:rPr>
              <a:t>Максимальное число слушателей: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144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606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Литературный </a:t>
            </a:r>
            <a:r>
              <a:rPr lang="ru-RU" sz="2500" b="1" dirty="0">
                <a:solidFill>
                  <a:schemeClr val="accent6"/>
                </a:solidFill>
              </a:rPr>
              <a:t>канон: ключевые тексты </a:t>
            </a:r>
            <a:r>
              <a:rPr lang="ru-RU" sz="2500" b="1" dirty="0" smtClean="0">
                <a:solidFill>
                  <a:schemeClr val="accent6"/>
                </a:solidFill>
              </a:rPr>
              <a:t/>
            </a:r>
            <a:br>
              <a:rPr lang="ru-RU" sz="2500" b="1" dirty="0" smtClean="0">
                <a:solidFill>
                  <a:schemeClr val="accent6"/>
                </a:solidFill>
              </a:rPr>
            </a:br>
            <a:r>
              <a:rPr lang="ru-RU" sz="2500" b="1" dirty="0" smtClean="0">
                <a:solidFill>
                  <a:schemeClr val="accent6"/>
                </a:solidFill>
              </a:rPr>
              <a:t>в </a:t>
            </a:r>
            <a:r>
              <a:rPr lang="ru-RU" sz="2500" b="1" dirty="0">
                <a:solidFill>
                  <a:schemeClr val="accent6"/>
                </a:solidFill>
              </a:rPr>
              <a:t>исторической перспективе</a:t>
            </a:r>
            <a:endParaRPr lang="ru-RU" sz="2500" b="1" dirty="0">
              <a:solidFill>
                <a:schemeClr val="accent6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61685"/>
              </p:ext>
            </p:extLst>
          </p:nvPr>
        </p:nvGraphicFramePr>
        <p:xfrm>
          <a:off x="140042" y="3744557"/>
          <a:ext cx="483561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06"/>
                <a:gridCol w="2417806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Дмитрий Яковлевич Калугин, 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кандидат филологических наук, доцент, старший научный сотрудник Центра междисциплинарных фундаментальных исследований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126" y="3912512"/>
            <a:ext cx="862227" cy="1283542"/>
          </a:xfrm>
          <a:prstGeom prst="rect">
            <a:avLst/>
          </a:prstGeom>
        </p:spPr>
      </p:pic>
      <p:sp>
        <p:nvSpPr>
          <p:cNvPr id="9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история </a:t>
            </a:r>
            <a:r>
              <a:rPr lang="ru-RU" sz="1800" dirty="0">
                <a:solidFill>
                  <a:schemeClr val="tx2"/>
                </a:solidFill>
              </a:rPr>
              <a:t>формирования литературного канона, представлений о литературной классике и понятии «</a:t>
            </a:r>
            <a:r>
              <a:rPr lang="ru-RU" sz="1800" dirty="0" smtClean="0">
                <a:solidFill>
                  <a:schemeClr val="tx2"/>
                </a:solidFill>
              </a:rPr>
              <a:t>мировая литература»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анализ литературных произведений, оказавших </a:t>
            </a:r>
            <a:r>
              <a:rPr lang="ru-RU" sz="1800" dirty="0">
                <a:solidFill>
                  <a:schemeClr val="tx2"/>
                </a:solidFill>
              </a:rPr>
              <a:t>решающее влияние на культурную мифологию «европейского человека</a:t>
            </a:r>
            <a:r>
              <a:rPr lang="ru-RU" sz="1800" dirty="0" smtClean="0">
                <a:solidFill>
                  <a:schemeClr val="tx2"/>
                </a:solidFill>
              </a:rPr>
              <a:t>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Сервантес </a:t>
            </a:r>
            <a:r>
              <a:rPr lang="ru-RU" sz="1800" dirty="0">
                <a:solidFill>
                  <a:schemeClr val="tx2"/>
                </a:solidFill>
              </a:rPr>
              <a:t>«Дон-Кихот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Гете «Страдания юного Вертера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Виктор Гюго «Отверженные</a:t>
            </a:r>
            <a:r>
              <a:rPr lang="ru-RU" sz="1800" dirty="0" smtClean="0">
                <a:solidFill>
                  <a:schemeClr val="tx2"/>
                </a:solidFill>
              </a:rPr>
              <a:t>»,   Л</a:t>
            </a:r>
            <a:r>
              <a:rPr lang="ru-RU" sz="1800" dirty="0">
                <a:solidFill>
                  <a:schemeClr val="tx2"/>
                </a:solidFill>
              </a:rPr>
              <a:t>. Толстой «Война и мир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Джеймс Джойс «</a:t>
            </a:r>
            <a:r>
              <a:rPr lang="ru-RU" sz="1800" dirty="0" smtClean="0">
                <a:solidFill>
                  <a:schemeClr val="tx2"/>
                </a:solidFill>
              </a:rPr>
              <a:t>Улисс»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149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Великие </a:t>
            </a:r>
            <a:r>
              <a:rPr lang="ru-RU" sz="2500" b="1" dirty="0">
                <a:solidFill>
                  <a:schemeClr val="accent6"/>
                </a:solidFill>
              </a:rPr>
              <a:t>исторические события в зеркале текста</a:t>
            </a:r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>
                <a:solidFill>
                  <a:schemeClr val="tx2"/>
                </a:solidFill>
              </a:rPr>
              <a:t>формирование исторических </a:t>
            </a:r>
            <a:r>
              <a:rPr lang="ru-RU" sz="1800" dirty="0" err="1">
                <a:solidFill>
                  <a:schemeClr val="tx2"/>
                </a:solidFill>
              </a:rPr>
              <a:t>нарратививов</a:t>
            </a:r>
            <a:endParaRPr lang="ru-RU" sz="1800" dirty="0">
              <a:solidFill>
                <a:schemeClr val="tx2"/>
              </a:solidFill>
            </a:endParaRP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>
                <a:solidFill>
                  <a:schemeClr val="tx2"/>
                </a:solidFill>
              </a:rPr>
              <a:t>основные виды историографических </a:t>
            </a:r>
            <a:r>
              <a:rPr lang="ru-RU" sz="1800" dirty="0" smtClean="0">
                <a:solidFill>
                  <a:schemeClr val="tx2"/>
                </a:solidFill>
              </a:rPr>
              <a:t>дискурсов</a:t>
            </a:r>
          </a:p>
          <a:p>
            <a:endParaRPr lang="ru-RU" sz="1800" dirty="0">
              <a:solidFill>
                <a:schemeClr val="tx2"/>
              </a:solidFill>
            </a:endParaRP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>
                <a:solidFill>
                  <a:schemeClr val="tx2"/>
                </a:solidFill>
              </a:rPr>
              <a:t>тексты посвященные изображению великих исторических событий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>
                <a:solidFill>
                  <a:schemeClr val="tx2"/>
                </a:solidFill>
              </a:rPr>
              <a:t>историческая живопись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>
                <a:solidFill>
                  <a:schemeClr val="tx2"/>
                </a:solidFill>
              </a:rPr>
              <a:t>механизмы репрезентации исторических сюжетов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14612"/>
              </p:ext>
            </p:extLst>
          </p:nvPr>
        </p:nvGraphicFramePr>
        <p:xfrm>
          <a:off x="140042" y="3871385"/>
          <a:ext cx="483561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06"/>
                <a:gridCol w="2417806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Никита Владимирович Балагуров, 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старший преподаватель Департамента истории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8" y="3871385"/>
            <a:ext cx="1193586" cy="118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87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Наука</a:t>
            </a:r>
            <a:r>
              <a:rPr lang="ru-RU" sz="2500" b="1" dirty="0">
                <a:solidFill>
                  <a:schemeClr val="accent6"/>
                </a:solidFill>
              </a:rPr>
              <a:t>, Философия, Литература и Культура в XVII-XX вв</a:t>
            </a:r>
            <a:r>
              <a:rPr lang="ru-RU" sz="2500" b="1" dirty="0" smtClean="0">
                <a:solidFill>
                  <a:schemeClr val="accent6"/>
                </a:solidFill>
              </a:rPr>
              <a:t>.</a:t>
            </a: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развитие </a:t>
            </a:r>
            <a:r>
              <a:rPr lang="ru-RU" sz="1800" dirty="0">
                <a:solidFill>
                  <a:schemeClr val="tx2"/>
                </a:solidFill>
              </a:rPr>
              <a:t>современных стилей мышления и картин </a:t>
            </a:r>
            <a:r>
              <a:rPr lang="ru-RU" sz="1800" dirty="0" smtClean="0">
                <a:solidFill>
                  <a:schemeClr val="tx2"/>
                </a:solidFill>
              </a:rPr>
              <a:t>мира;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произведения </a:t>
            </a:r>
            <a:r>
              <a:rPr lang="ru-RU" sz="1800" dirty="0">
                <a:solidFill>
                  <a:schemeClr val="tx2"/>
                </a:solidFill>
              </a:rPr>
              <a:t>от "Происхождения видов" Дарвина до "Войны и мир" </a:t>
            </a:r>
            <a:r>
              <a:rPr lang="ru-RU" sz="1800" dirty="0" smtClean="0">
                <a:solidFill>
                  <a:schemeClr val="tx2"/>
                </a:solidFill>
              </a:rPr>
              <a:t>Толстого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06447"/>
              </p:ext>
            </p:extLst>
          </p:nvPr>
        </p:nvGraphicFramePr>
        <p:xfrm>
          <a:off x="587592" y="4073603"/>
          <a:ext cx="419306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1011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Даниил Александрович </a:t>
                      </a: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Александров, 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Заместитель директора, декан Факультета </a:t>
                      </a:r>
                      <a:r>
                        <a:rPr lang="ru-RU" sz="1200" b="0" dirty="0" err="1" smtClean="0">
                          <a:solidFill>
                            <a:schemeClr val="accent6"/>
                          </a:solidFill>
                        </a:rPr>
                        <a:t>СПбШСиГН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, профессор</a:t>
                      </a:r>
                      <a:r>
                        <a:rPr lang="ru-RU" sz="1200" b="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Департамента социологии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24" y="4010321"/>
            <a:ext cx="1459899" cy="144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071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>
                <a:solidFill>
                  <a:schemeClr val="accent6"/>
                </a:solidFill>
              </a:rPr>
              <a:t>По ту сторону слова: невербальные компоненты культуры</a:t>
            </a:r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«Сравни </a:t>
            </a:r>
            <a:r>
              <a:rPr lang="ru-RU" sz="1800" dirty="0">
                <a:solidFill>
                  <a:schemeClr val="tx2"/>
                </a:solidFill>
              </a:rPr>
              <a:t>наше знание и как мы о нем говорим: какова высота Монблана в метрах? – как мы употребляем слово </a:t>
            </a:r>
            <a:r>
              <a:rPr lang="ru-RU" sz="1800" dirty="0" smtClean="0">
                <a:solidFill>
                  <a:schemeClr val="tx2"/>
                </a:solidFill>
              </a:rPr>
              <a:t>«игра»? </a:t>
            </a:r>
            <a:r>
              <a:rPr lang="ru-RU" sz="1800" dirty="0">
                <a:solidFill>
                  <a:schemeClr val="tx2"/>
                </a:solidFill>
              </a:rPr>
              <a:t>– какой звук у кларнета</a:t>
            </a:r>
            <a:r>
              <a:rPr lang="ru-RU" sz="1800" dirty="0" smtClean="0">
                <a:solidFill>
                  <a:schemeClr val="tx2"/>
                </a:solidFill>
              </a:rPr>
              <a:t>?»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передачи </a:t>
            </a:r>
            <a:r>
              <a:rPr lang="ru-RU" sz="1800" dirty="0">
                <a:solidFill>
                  <a:schemeClr val="tx2"/>
                </a:solidFill>
              </a:rPr>
              <a:t>смыслов  в культуре: 1) научное знание; 2</a:t>
            </a:r>
            <a:r>
              <a:rPr lang="ru-RU" sz="1800" dirty="0" smtClean="0">
                <a:solidFill>
                  <a:schemeClr val="tx2"/>
                </a:solidFill>
              </a:rPr>
              <a:t>) смыслы</a:t>
            </a:r>
            <a:r>
              <a:rPr lang="ru-RU" sz="1800" dirty="0">
                <a:solidFill>
                  <a:schemeClr val="tx2"/>
                </a:solidFill>
              </a:rPr>
              <a:t>, вытекающие из употребления языка; 3) </a:t>
            </a:r>
            <a:r>
              <a:rPr lang="ru-RU" sz="1800" dirty="0" err="1">
                <a:solidFill>
                  <a:schemeClr val="tx2"/>
                </a:solidFill>
              </a:rPr>
              <a:t>внесловесные</a:t>
            </a:r>
            <a:r>
              <a:rPr lang="ru-RU" sz="1800" dirty="0">
                <a:solidFill>
                  <a:schemeClr val="tx2"/>
                </a:solidFill>
              </a:rPr>
              <a:t> (образные) </a:t>
            </a:r>
            <a:r>
              <a:rPr lang="ru-RU" sz="1800" dirty="0" smtClean="0">
                <a:solidFill>
                  <a:schemeClr val="tx2"/>
                </a:solidFill>
              </a:rPr>
              <a:t>смыслы;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место </a:t>
            </a:r>
            <a:r>
              <a:rPr lang="ru-RU" sz="1800" dirty="0">
                <a:solidFill>
                  <a:schemeClr val="tx2"/>
                </a:solidFill>
              </a:rPr>
              <a:t>и значение несловесных аспектов культуры на примере выдающихся текстов музыки и визуальных </a:t>
            </a:r>
            <a:r>
              <a:rPr lang="ru-RU" sz="1800" dirty="0" smtClean="0">
                <a:solidFill>
                  <a:schemeClr val="tx2"/>
                </a:solidFill>
              </a:rPr>
              <a:t>искусств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94734"/>
              </p:ext>
            </p:extLst>
          </p:nvPr>
        </p:nvGraphicFramePr>
        <p:xfrm>
          <a:off x="653495" y="3550019"/>
          <a:ext cx="419306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Борис Михайлович </a:t>
                      </a:r>
                      <a:r>
                        <a:rPr lang="ru-RU" sz="1200" b="1" dirty="0" err="1" smtClean="0">
                          <a:solidFill>
                            <a:schemeClr val="accent6"/>
                          </a:solidFill>
                        </a:rPr>
                        <a:t>Гаспаров</a:t>
                      </a: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, </a:t>
                      </a: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доктор филологических наук, заведующий Кафедры сравнительного литературоведения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6"/>
                          </a:solidFill>
                        </a:rPr>
                        <a:t>и лингвистики, профессор Колумбийского университета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bneupokoev\Documents\ОП Филология\Сайт\IMG_3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29" y="3828565"/>
            <a:ext cx="2071087" cy="138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687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6">
      <a:dk1>
        <a:srgbClr val="474747"/>
      </a:dk1>
      <a:lt1>
        <a:srgbClr val="FFFFFF"/>
      </a:lt1>
      <a:dk2>
        <a:srgbClr val="474747"/>
      </a:dk2>
      <a:lt2>
        <a:srgbClr val="FFFFFF"/>
      </a:lt2>
      <a:accent1>
        <a:srgbClr val="90CAC8"/>
      </a:accent1>
      <a:accent2>
        <a:srgbClr val="55AEAA"/>
      </a:accent2>
      <a:accent3>
        <a:srgbClr val="397877"/>
      </a:accent3>
      <a:accent4>
        <a:srgbClr val="185080"/>
      </a:accent4>
      <a:accent5>
        <a:srgbClr val="2B84D3"/>
      </a:accent5>
      <a:accent6>
        <a:srgbClr val="216BAB"/>
      </a:accent6>
      <a:hlink>
        <a:srgbClr val="216BAB"/>
      </a:hlink>
      <a:folHlink>
        <a:srgbClr val="2B84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17427</TotalTime>
  <Words>511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Зачем?</vt:lpstr>
      <vt:lpstr>Для кого?</vt:lpstr>
      <vt:lpstr>Что дает?</vt:lpstr>
      <vt:lpstr>О майноре: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Компетенции:</vt:lpstr>
      <vt:lpstr>Компетенции: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Wahyu</dc:creator>
  <cp:lastModifiedBy>Неупокоев Борислав Борисович</cp:lastModifiedBy>
  <cp:revision>1920</cp:revision>
  <dcterms:created xsi:type="dcterms:W3CDTF">2014-10-02T10:08:59Z</dcterms:created>
  <dcterms:modified xsi:type="dcterms:W3CDTF">2017-02-16T08:09:08Z</dcterms:modified>
</cp:coreProperties>
</file>