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463" r:id="rId3"/>
    <p:sldId id="471" r:id="rId4"/>
    <p:sldId id="472" r:id="rId5"/>
    <p:sldId id="303" r:id="rId6"/>
    <p:sldId id="470" r:id="rId7"/>
    <p:sldId id="468" r:id="rId8"/>
    <p:sldId id="401" r:id="rId9"/>
    <p:sldId id="467" r:id="rId10"/>
    <p:sldId id="465" r:id="rId11"/>
    <p:sldId id="4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CD4"/>
    <a:srgbClr val="397877"/>
    <a:srgbClr val="2CA59A"/>
    <a:srgbClr val="5D39AD"/>
    <a:srgbClr val="CAD743"/>
    <a:srgbClr val="54C3F6"/>
    <a:srgbClr val="785448"/>
    <a:srgbClr val="607E8A"/>
    <a:srgbClr val="E72264"/>
    <a:srgbClr val="7A2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FDE89-C194-D34D-83AA-9AFBD74DC4D7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ACF-CE2C-F94C-B805-C3C372F63E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1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6D02-122D-964E-ACB9-453FD8B7FB92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2E94-A510-624F-812E-907861D63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5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16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8" grpId="0"/>
      <p:bldP spid="2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-19924"/>
            <a:ext cx="2304001" cy="69327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29176"/>
            <a:ext cx="2304001" cy="69419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-19921"/>
            <a:ext cx="2304001" cy="6932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-19920"/>
            <a:ext cx="2304001" cy="69327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79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19214"/>
            <a:ext cx="4570972" cy="6951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4566088" cy="69327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81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17966" y="5352815"/>
            <a:ext cx="3943590" cy="9892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37914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6667" y="516461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3030" y="5164611"/>
            <a:ext cx="4571245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85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5893581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17968" y="5902684"/>
            <a:ext cx="5892743" cy="6142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5824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13181" y="2072029"/>
            <a:ext cx="3974959" cy="1371433"/>
          </a:xfrm>
        </p:spPr>
        <p:txBody>
          <a:bodyPr anchor="b"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14070" y="3449131"/>
            <a:ext cx="3974393" cy="140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4093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37944" y="0"/>
            <a:ext cx="292846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1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12724" y="1625554"/>
            <a:ext cx="3033889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532489" y="1625554"/>
            <a:ext cx="2294141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589520" y="6602536"/>
            <a:ext cx="2069797" cy="1719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electives.hse.ru/201</a:t>
            </a:r>
            <a:r>
              <a:rPr lang="ru-RU" sz="700" b="1" dirty="0" smtClean="0">
                <a:solidFill>
                  <a:schemeClr val="bg1"/>
                </a:solidFill>
              </a:rPr>
              <a:t>7</a:t>
            </a:r>
            <a:r>
              <a:rPr lang="en-US" sz="7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/minor_context_spb</a:t>
            </a:r>
            <a:r>
              <a:rPr lang="en-US" sz="700" b="1" dirty="0" smtClean="0">
                <a:solidFill>
                  <a:schemeClr val="bg1"/>
                </a:solidFill>
              </a:rPr>
              <a:t>/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7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7500" y="1625601"/>
            <a:ext cx="2184400" cy="52429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6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8377" y="4472896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42" y="4472518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9505" y="4472140"/>
            <a:ext cx="2935920" cy="1892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28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1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49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7968" y="3099159"/>
            <a:ext cx="8489857" cy="675706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28680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69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1437" y="1961365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" y="1960988"/>
            <a:ext cx="3095625" cy="1892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565" y="1960609"/>
            <a:ext cx="2935920" cy="1892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9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4803732"/>
            <a:ext cx="4163977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52129" y="4803732"/>
            <a:ext cx="4174925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0396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47818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5212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82329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09339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84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21566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983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72430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84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621566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983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772430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657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-635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28390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581622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879343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 Image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-7471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284838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581622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6878223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0364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364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50364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50364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50364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0625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60625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60625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60625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0625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885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70885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70885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70885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70885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81146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81146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81146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81146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81146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-5921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969844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1998905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3027966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405702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5086088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6115149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144210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8173271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-5620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972855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200191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030977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4060038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5089099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118160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14722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817327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986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6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37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43183" y="6482330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68333" y="6598180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37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5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481489" y="6478963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34129" y="6601192"/>
            <a:ext cx="2069797" cy="1719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electives.hse.ru/201</a:t>
            </a:r>
            <a:r>
              <a:rPr lang="ru-RU" sz="700" b="1" dirty="0" smtClean="0">
                <a:solidFill>
                  <a:schemeClr val="bg1"/>
                </a:solidFill>
              </a:rPr>
              <a:t>7</a:t>
            </a:r>
            <a:r>
              <a:rPr lang="en-US" sz="7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/minor_context_spb</a:t>
            </a:r>
            <a:r>
              <a:rPr lang="en-US" sz="700" b="1" dirty="0" smtClean="0">
                <a:solidFill>
                  <a:schemeClr val="bg1"/>
                </a:solidFill>
              </a:rPr>
              <a:t>/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|   </a:t>
            </a:r>
            <a:fld id="{386B4344-649F-C745-A86B-93613093FF3C}" type="slidenum">
              <a:rPr lang="en-US" sz="7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32818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3463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842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1594720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8172" y="6599079"/>
            <a:ext cx="1685077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http://spb.hse.ru/ba/philology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0248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31992" y="3537073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5045" y="1594720"/>
            <a:ext cx="2176684" cy="1807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8172" y="6599079"/>
            <a:ext cx="1685077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http://spb.hse.ru/ba/philology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79119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6498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1786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22118" y="1"/>
            <a:ext cx="4621882" cy="6865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8" y="2048432"/>
            <a:ext cx="3850621" cy="405034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968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639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6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68172" y="6599079"/>
            <a:ext cx="1685077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http://spb.hse.ru/ba/philology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370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54" y="1564639"/>
            <a:ext cx="5376606" cy="476768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93544" y="2087029"/>
            <a:ext cx="4649416" cy="28029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1222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56" y="2153920"/>
            <a:ext cx="5950544" cy="384640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38789" y="2599513"/>
            <a:ext cx="4363435" cy="28496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10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49" y="1409443"/>
            <a:ext cx="3321416" cy="508255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24225" y="2026450"/>
            <a:ext cx="2510304" cy="39117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10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9145588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05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49" y="1409443"/>
            <a:ext cx="6536909" cy="545796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7037" y="2336800"/>
            <a:ext cx="1534297" cy="3190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57599" y="4378959"/>
            <a:ext cx="2721012" cy="17945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4464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I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06" y="1814608"/>
            <a:ext cx="3800286" cy="442817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995368" y="2479040"/>
            <a:ext cx="1597798" cy="3083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07425" y="2489200"/>
            <a:ext cx="1597798" cy="3083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459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3" y="1116160"/>
            <a:ext cx="7430227" cy="51525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2402" y="1541789"/>
            <a:ext cx="7210597" cy="4648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459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33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5828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45828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5828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45828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5828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56089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56089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089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089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56089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66349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349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6349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6349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6349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76610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76610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76610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76610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6610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4786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4786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4786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4786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4786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15047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5047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5047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5047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15047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25307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63" hasCustomPrompt="1"/>
          </p:nvPr>
        </p:nvSpPr>
        <p:spPr>
          <a:xfrm>
            <a:off x="25307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25307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65" hasCustomPrompt="1"/>
          </p:nvPr>
        </p:nvSpPr>
        <p:spPr>
          <a:xfrm>
            <a:off x="25307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25307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67" hasCustomPrompt="1"/>
          </p:nvPr>
        </p:nvSpPr>
        <p:spPr>
          <a:xfrm>
            <a:off x="35568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35568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9" hasCustomPrompt="1"/>
          </p:nvPr>
        </p:nvSpPr>
        <p:spPr>
          <a:xfrm>
            <a:off x="35568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35568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71" hasCustomPrompt="1"/>
          </p:nvPr>
        </p:nvSpPr>
        <p:spPr>
          <a:xfrm>
            <a:off x="35568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0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49473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146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2138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88307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8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8520677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17967" y="5891672"/>
            <a:ext cx="8519465" cy="5584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9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5521" y="1"/>
            <a:ext cx="4621882" cy="5155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17968" y="5245552"/>
            <a:ext cx="5860347" cy="14484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65051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8" grpId="0"/>
      <p:bldP spid="2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8" r:id="rId5"/>
    <p:sldLayoutId id="2147483651" r:id="rId6"/>
    <p:sldLayoutId id="2147483661" r:id="rId7"/>
    <p:sldLayoutId id="2147483694" r:id="rId8"/>
    <p:sldLayoutId id="2147483664" r:id="rId9"/>
    <p:sldLayoutId id="2147483652" r:id="rId10"/>
    <p:sldLayoutId id="2147483679" r:id="rId11"/>
    <p:sldLayoutId id="2147483680" r:id="rId12"/>
    <p:sldLayoutId id="2147483662" r:id="rId13"/>
    <p:sldLayoutId id="2147483653" r:id="rId14"/>
    <p:sldLayoutId id="2147483663" r:id="rId15"/>
    <p:sldLayoutId id="2147483655" r:id="rId16"/>
    <p:sldLayoutId id="2147483666" r:id="rId17"/>
    <p:sldLayoutId id="2147483669" r:id="rId18"/>
    <p:sldLayoutId id="2147483667" r:id="rId19"/>
    <p:sldLayoutId id="2147483668" r:id="rId20"/>
    <p:sldLayoutId id="2147483670" r:id="rId21"/>
    <p:sldLayoutId id="2147483671" r:id="rId22"/>
    <p:sldLayoutId id="2147483676" r:id="rId23"/>
    <p:sldLayoutId id="2147483682" r:id="rId24"/>
    <p:sldLayoutId id="2147483683" r:id="rId25"/>
    <p:sldLayoutId id="2147483681" r:id="rId26"/>
    <p:sldLayoutId id="2147483672" r:id="rId27"/>
    <p:sldLayoutId id="2147483691" r:id="rId28"/>
    <p:sldLayoutId id="2147483692" r:id="rId29"/>
    <p:sldLayoutId id="2147483693" r:id="rId30"/>
    <p:sldLayoutId id="2147483673" r:id="rId31"/>
    <p:sldLayoutId id="2147483678" r:id="rId32"/>
    <p:sldLayoutId id="2147483690" r:id="rId33"/>
    <p:sldLayoutId id="2147483674" r:id="rId34"/>
    <p:sldLayoutId id="2147483675" r:id="rId35"/>
    <p:sldLayoutId id="2147483665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286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356" y="2244231"/>
            <a:ext cx="5667227" cy="2294368"/>
          </a:xfrm>
          <a:prstGeom prst="rect">
            <a:avLst/>
          </a:prstGeom>
          <a:solidFill>
            <a:schemeClr val="accent6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555" y="2895186"/>
            <a:ext cx="5354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Open Sans"/>
                <a:cs typeface="Open Sans"/>
              </a:rPr>
              <a:t>Тексты и контексты</a:t>
            </a:r>
            <a:endParaRPr lang="en-US" sz="30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244069" y="3559478"/>
            <a:ext cx="5176427" cy="645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en-US" sz="1800" dirty="0" smtClean="0">
                <a:solidFill>
                  <a:schemeClr val="bg1"/>
                </a:solidFill>
                <a:cs typeface="Aharoni" pitchFamily="2" charset="-79"/>
              </a:rPr>
              <a:t>майнор</a:t>
            </a:r>
            <a:endParaRPr lang="en-AU" sz="1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8641" y="2247058"/>
            <a:ext cx="1644484" cy="2294368"/>
          </a:xfrm>
          <a:prstGeom prst="rect">
            <a:avLst/>
          </a:prstGeom>
          <a:solidFill>
            <a:schemeClr val="accent6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958771" y="2959833"/>
            <a:ext cx="769938" cy="769937"/>
            <a:chOff x="328" y="1219"/>
            <a:chExt cx="485" cy="485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554888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Компетенции: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body" sz="quarter" idx="21"/>
          </p:nvPr>
        </p:nvSpPr>
        <p:spPr>
          <a:xfrm>
            <a:off x="1746422" y="1927654"/>
            <a:ext cx="7080209" cy="423608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пособность </a:t>
            </a:r>
            <a:r>
              <a:rPr lang="ru-RU" sz="1800" dirty="0">
                <a:solidFill>
                  <a:schemeClr val="tx2"/>
                </a:solidFill>
              </a:rPr>
              <a:t>учиться, приобретать новые знания, умения, в том числе в области, отличной от </a:t>
            </a:r>
            <a:r>
              <a:rPr lang="ru-RU" sz="1800" dirty="0" smtClean="0">
                <a:solidFill>
                  <a:schemeClr val="tx2"/>
                </a:solidFill>
              </a:rPr>
              <a:t>профессиональной;</a:t>
            </a:r>
            <a:endParaRPr lang="en-US" sz="18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пособность </a:t>
            </a:r>
            <a:r>
              <a:rPr lang="ru-RU" sz="1800" dirty="0">
                <a:solidFill>
                  <a:schemeClr val="tx2"/>
                </a:solidFill>
              </a:rPr>
              <a:t>работать с информацией: находить, оценивать и использовать информацию из различных источников, необходимую для решения научных и профессиональных задач (в том числе на основе системного подхода</a:t>
            </a:r>
            <a:r>
              <a:rPr lang="ru-RU" sz="1800" dirty="0" smtClean="0">
                <a:solidFill>
                  <a:schemeClr val="tx2"/>
                </a:solidFill>
              </a:rPr>
              <a:t>);</a:t>
            </a:r>
            <a:endParaRPr lang="en-US" sz="18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пособность </a:t>
            </a:r>
            <a:r>
              <a:rPr lang="ru-RU" sz="1800" dirty="0">
                <a:solidFill>
                  <a:schemeClr val="tx2"/>
                </a:solidFill>
              </a:rPr>
              <a:t>свободно осуществлять профессиональную письменную и устную коммуникацию на русском языке как родном в его кодифицированной литературной </a:t>
            </a:r>
            <a:r>
              <a:rPr lang="ru-RU" sz="1800" dirty="0" smtClean="0">
                <a:solidFill>
                  <a:schemeClr val="tx2"/>
                </a:solidFill>
              </a:rPr>
              <a:t>форме;</a:t>
            </a:r>
            <a:endParaRPr lang="en-US" sz="18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пособность </a:t>
            </a:r>
            <a:r>
              <a:rPr lang="ru-RU" sz="1800" dirty="0">
                <a:solidFill>
                  <a:schemeClr val="tx2"/>
                </a:solidFill>
              </a:rPr>
              <a:t>создавать тексты различных типов для научно- исследовательских, деловых, проектных и иных целей на русском и иностранных </a:t>
            </a:r>
            <a:r>
              <a:rPr lang="ru-RU" sz="1800" dirty="0" smtClean="0">
                <a:solidFill>
                  <a:schemeClr val="tx2"/>
                </a:solidFill>
              </a:rPr>
              <a:t>языках;</a:t>
            </a:r>
            <a:endParaRPr lang="en-US" sz="18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пособность </a:t>
            </a:r>
            <a:r>
              <a:rPr lang="ru-RU" sz="1800" dirty="0">
                <a:solidFill>
                  <a:schemeClr val="tx2"/>
                </a:solidFill>
              </a:rPr>
              <a:t>создавать тексты различных научных жанров, в том числе научные обзоры, аннотации, рефераты по тематике проводимых научных </a:t>
            </a:r>
            <a:r>
              <a:rPr lang="ru-RU" sz="1800" dirty="0" smtClean="0">
                <a:solidFill>
                  <a:schemeClr val="tx2"/>
                </a:solidFill>
              </a:rPr>
              <a:t>исследований.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9901"/>
            <a:ext cx="9144000" cy="5050816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8714" y="2763739"/>
            <a:ext cx="5406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FFFF"/>
                </a:solidFill>
                <a:latin typeface="Open Sans"/>
                <a:cs typeface="Open Sans"/>
              </a:rPr>
              <a:t>СПАСИБО ЗА ВНИМАНИЕ!</a:t>
            </a:r>
            <a:endParaRPr lang="en-US" sz="3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6955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Зачем?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body" sz="quarter" idx="21"/>
          </p:nvPr>
        </p:nvSpPr>
        <p:spPr>
          <a:xfrm>
            <a:off x="2529017" y="2561968"/>
            <a:ext cx="5675869" cy="3601766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Цель программы майнора — сформировать </a:t>
            </a:r>
            <a:r>
              <a:rPr lang="ru-RU" sz="1800" dirty="0" smtClean="0">
                <a:solidFill>
                  <a:schemeClr val="tx2"/>
                </a:solidFill>
              </a:rPr>
              <a:t>                      у </a:t>
            </a:r>
            <a:r>
              <a:rPr lang="ru-RU" sz="1800" dirty="0">
                <a:solidFill>
                  <a:schemeClr val="tx2"/>
                </a:solidFill>
              </a:rPr>
              <a:t>студентов представление о гуманитарной культуре как основе духовного мира всякого образованного человека, независимо от рода его основных </a:t>
            </a:r>
            <a:r>
              <a:rPr lang="ru-RU" sz="1800" dirty="0" smtClean="0">
                <a:solidFill>
                  <a:schemeClr val="tx2"/>
                </a:solidFill>
              </a:rPr>
              <a:t>занятий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43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Для кого?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body" sz="quarter" idx="21"/>
          </p:nvPr>
        </p:nvSpPr>
        <p:spPr>
          <a:xfrm>
            <a:off x="2529017" y="2561968"/>
            <a:ext cx="5774724" cy="3601766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Для студентов, специализирующихся в различных дисциплинах, не связанных непосредственно </a:t>
            </a:r>
            <a:r>
              <a:rPr lang="ru-RU" sz="1800" dirty="0" smtClean="0">
                <a:solidFill>
                  <a:schemeClr val="tx2"/>
                </a:solidFill>
              </a:rPr>
              <a:t>                     с </a:t>
            </a:r>
            <a:r>
              <a:rPr lang="ru-RU" sz="1800" dirty="0">
                <a:solidFill>
                  <a:schemeClr val="tx2"/>
                </a:solidFill>
              </a:rPr>
              <a:t>гуманитарной </a:t>
            </a:r>
            <a:r>
              <a:rPr lang="ru-RU" sz="1800" dirty="0" smtClean="0">
                <a:solidFill>
                  <a:schemeClr val="tx2"/>
                </a:solidFill>
              </a:rPr>
              <a:t>проблематикой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14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Что дает?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body" sz="quarter" idx="21"/>
          </p:nvPr>
        </p:nvSpPr>
        <p:spPr>
          <a:xfrm>
            <a:off x="2529016" y="2561968"/>
            <a:ext cx="5848865" cy="3601766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Знание культурных механизмов делает возможной адекватную интерпретацию социальных, исторических и политических </a:t>
            </a:r>
            <a:r>
              <a:rPr lang="ru-RU" sz="1800" dirty="0" smtClean="0">
                <a:solidFill>
                  <a:schemeClr val="tx2"/>
                </a:solidFill>
              </a:rPr>
              <a:t>феноменов</a:t>
            </a:r>
            <a:r>
              <a:rPr lang="ru-RU" sz="1800" dirty="0">
                <a:solidFill>
                  <a:schemeClr val="tx2"/>
                </a:solidFill>
              </a:rPr>
              <a:t>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tx2"/>
                </a:solidFill>
              </a:rPr>
              <a:t>Тот, кто умеет анализировать текст – умеет анализировать и все остальное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353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 майноре: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body" sz="quarter" idx="21"/>
          </p:nvPr>
        </p:nvSpPr>
        <p:spPr>
          <a:xfrm>
            <a:off x="3343564" y="2561968"/>
            <a:ext cx="5483067" cy="3601766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>
                <a:solidFill>
                  <a:schemeClr val="tx2"/>
                </a:solidFill>
              </a:rPr>
              <a:t>Трудоемкость:</a:t>
            </a:r>
            <a:r>
              <a:rPr lang="ru-RU" sz="1800" dirty="0">
                <a:solidFill>
                  <a:schemeClr val="tx2"/>
                </a:solidFill>
              </a:rPr>
              <a:t> 20 кредитов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>
                <a:solidFill>
                  <a:schemeClr val="tx2"/>
                </a:solidFill>
              </a:rPr>
              <a:t>Пререквизиты:</a:t>
            </a:r>
            <a:r>
              <a:rPr lang="ru-RU" sz="1800" dirty="0">
                <a:solidFill>
                  <a:schemeClr val="tx2"/>
                </a:solidFill>
              </a:rPr>
              <a:t> нет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chemeClr val="tx2"/>
                </a:solidFill>
              </a:rPr>
              <a:t>Минимальное </a:t>
            </a:r>
            <a:r>
              <a:rPr lang="ru-RU" sz="1800" b="1" dirty="0">
                <a:solidFill>
                  <a:schemeClr val="tx2"/>
                </a:solidFill>
              </a:rPr>
              <a:t>число слушателей:</a:t>
            </a:r>
            <a:r>
              <a:rPr lang="ru-RU" sz="1800" dirty="0">
                <a:solidFill>
                  <a:schemeClr val="tx2"/>
                </a:solidFill>
              </a:rPr>
              <a:t> 60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>
                <a:solidFill>
                  <a:schemeClr val="tx2"/>
                </a:solidFill>
              </a:rPr>
              <a:t>Максимальное число слушателей: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1</a:t>
            </a:r>
            <a:r>
              <a:rPr lang="en-US" sz="1800" dirty="0" smtClean="0">
                <a:solidFill>
                  <a:schemeClr val="tx2"/>
                </a:solidFill>
              </a:rPr>
              <a:t>20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606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/>
        </p:nvSpPr>
        <p:spPr>
          <a:xfrm>
            <a:off x="587592" y="193292"/>
            <a:ext cx="4196844" cy="2217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500" b="1" dirty="0" smtClean="0">
                <a:solidFill>
                  <a:schemeClr val="accent6"/>
                </a:solidFill>
              </a:rPr>
              <a:t>Формы знания о человеке: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500" b="1" dirty="0" smtClean="0">
                <a:solidFill>
                  <a:schemeClr val="accent6"/>
                </a:solidFill>
              </a:rPr>
              <a:t>от античности до современности</a:t>
            </a:r>
            <a:endParaRPr lang="ru-RU" sz="25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97849"/>
              </p:ext>
            </p:extLst>
          </p:nvPr>
        </p:nvGraphicFramePr>
        <p:xfrm>
          <a:off x="623059" y="2098637"/>
          <a:ext cx="412591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955"/>
                <a:gridCol w="2062955"/>
              </a:tblGrid>
              <a:tr h="1098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Дмитрий Яковлевич Калугин, </a:t>
                      </a:r>
                      <a:r>
                        <a:rPr lang="ru-RU" sz="1200" b="0" dirty="0" smtClean="0">
                          <a:solidFill>
                            <a:schemeClr val="accent6"/>
                          </a:solidFill>
                        </a:rPr>
                        <a:t>кандидат филологических наук, доцент, старший научный сотрудник Центра междисциплинарных фундаментальных исследований</a:t>
                      </a:r>
                      <a:endParaRPr lang="en-US" sz="1200" b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Маслов</a:t>
                      </a:r>
                      <a:r>
                        <a:rPr lang="ru-RU" sz="1200" b="1" baseline="0" dirty="0" smtClean="0">
                          <a:solidFill>
                            <a:schemeClr val="accent6"/>
                          </a:solidFill>
                        </a:rPr>
                        <a:t> Борис Павлович, </a:t>
                      </a:r>
                      <a:r>
                        <a:rPr lang="ru-RU" sz="1200" b="0" baseline="0" dirty="0" smtClean="0">
                          <a:solidFill>
                            <a:schemeClr val="accent6"/>
                          </a:solidFill>
                        </a:rPr>
                        <a:t>доктор филологических наук, старший научный сотрудник Центра междисциплинарных исследований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филологических наук</a:t>
                      </a:r>
                      <a:endParaRPr lang="en-US" sz="12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63" y="2236908"/>
            <a:ext cx="840510" cy="1251213"/>
          </a:xfrm>
          <a:prstGeom prst="rect">
            <a:avLst/>
          </a:prstGeom>
        </p:spPr>
      </p:pic>
      <p:sp>
        <p:nvSpPr>
          <p:cNvPr id="9" name="Subtitle 16"/>
          <p:cNvSpPr txBox="1">
            <a:spLocks/>
          </p:cNvSpPr>
          <p:nvPr/>
        </p:nvSpPr>
        <p:spPr>
          <a:xfrm>
            <a:off x="4975654" y="453082"/>
            <a:ext cx="3937687" cy="56511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/>
                <a:cs typeface="Times New Roman"/>
              </a:rPr>
              <a:t>−</a:t>
            </a:r>
            <a:r>
              <a:rPr lang="en-US" sz="1600" dirty="0"/>
              <a:t> </a:t>
            </a:r>
            <a:r>
              <a:rPr lang="ru-RU" sz="1600" dirty="0" smtClean="0"/>
              <a:t>ранним этапам формирования знания о человеке, их эволюции вплоть до сегодняшнего дня</a:t>
            </a:r>
          </a:p>
          <a:p>
            <a:r>
              <a:rPr lang="en-US" sz="1600" dirty="0">
                <a:latin typeface="Times New Roman"/>
                <a:cs typeface="Times New Roman"/>
              </a:rPr>
              <a:t>−</a:t>
            </a:r>
            <a:r>
              <a:rPr lang="en-US" sz="1600" dirty="0"/>
              <a:t> </a:t>
            </a:r>
            <a:r>
              <a:rPr lang="ru-RU" sz="1600" dirty="0" smtClean="0"/>
              <a:t>трансформации культуры и литературы, начиная с авторов, творивших в Афинах в V-IV вв. до н. э, в эпоху революционных изменений в образовании и научном мышлении (Эсхил, Фукидид, Еврипид, Аристофан, Платон, Аристотель)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−</a:t>
            </a:r>
            <a:r>
              <a:rPr lang="en-US" sz="1600" dirty="0" smtClean="0"/>
              <a:t> </a:t>
            </a:r>
            <a:r>
              <a:rPr lang="ru-RU" sz="1600" dirty="0" smtClean="0"/>
              <a:t>анализу современных форм культурного производства и массовой литературы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790" y="4017818"/>
            <a:ext cx="1868056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14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/>
        </p:nvSpPr>
        <p:spPr>
          <a:xfrm>
            <a:off x="587592" y="193293"/>
            <a:ext cx="3877316" cy="50496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500" b="1" dirty="0" smtClean="0">
                <a:solidFill>
                  <a:schemeClr val="accent6"/>
                </a:solidFill>
              </a:rPr>
              <a:t>Великие </a:t>
            </a:r>
            <a:r>
              <a:rPr lang="ru-RU" sz="2500" b="1" dirty="0">
                <a:solidFill>
                  <a:schemeClr val="accent6"/>
                </a:solidFill>
              </a:rPr>
              <a:t>исторические события в зеркале текста</a:t>
            </a:r>
            <a:endParaRPr lang="ru-RU" sz="2500" b="1" dirty="0" smtClean="0">
              <a:solidFill>
                <a:schemeClr val="accent6"/>
              </a:solidFill>
            </a:endParaRP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</p:txBody>
      </p:sp>
      <p:sp>
        <p:nvSpPr>
          <p:cNvPr id="10" name="Subtitle 16"/>
          <p:cNvSpPr txBox="1">
            <a:spLocks/>
          </p:cNvSpPr>
          <p:nvPr/>
        </p:nvSpPr>
        <p:spPr>
          <a:xfrm>
            <a:off x="4975654" y="453082"/>
            <a:ext cx="3937687" cy="56511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</a:rPr>
              <a:t>формирование исторических </a:t>
            </a:r>
            <a:r>
              <a:rPr lang="ru-RU" sz="1600" dirty="0" smtClean="0">
                <a:solidFill>
                  <a:schemeClr val="tx2"/>
                </a:solidFill>
              </a:rPr>
              <a:t>нарративов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 typeface="Symbol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</a:rPr>
              <a:t>основные виды историографических </a:t>
            </a:r>
            <a:r>
              <a:rPr lang="ru-RU" sz="1600" dirty="0" smtClean="0">
                <a:solidFill>
                  <a:schemeClr val="tx2"/>
                </a:solidFill>
              </a:rPr>
              <a:t>дискурсов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ru-RU" sz="1600" dirty="0" smtClean="0">
                <a:solidFill>
                  <a:schemeClr val="tx2"/>
                </a:solidFill>
              </a:rPr>
              <a:t>тексты </a:t>
            </a:r>
            <a:r>
              <a:rPr lang="ru-RU" sz="1600" dirty="0">
                <a:solidFill>
                  <a:schemeClr val="tx2"/>
                </a:solidFill>
              </a:rPr>
              <a:t>посвященные изображению великих исторических событий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</a:rPr>
              <a:t>историческая живопись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</a:rPr>
              <a:t>механизмы репрезентации исторических сюжетов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14612"/>
              </p:ext>
            </p:extLst>
          </p:nvPr>
        </p:nvGraphicFramePr>
        <p:xfrm>
          <a:off x="140042" y="3871385"/>
          <a:ext cx="483561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806"/>
                <a:gridCol w="2417806"/>
              </a:tblGrid>
              <a:tr h="825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Никита Владимирович Балагуров, </a:t>
                      </a:r>
                      <a:r>
                        <a:rPr lang="ru-RU" sz="1200" b="0" dirty="0" smtClean="0">
                          <a:solidFill>
                            <a:schemeClr val="accent6"/>
                          </a:solidFill>
                        </a:rPr>
                        <a:t>старший преподаватель Департамента истории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5" y="3341582"/>
            <a:ext cx="1980045" cy="19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7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/>
        </p:nvSpPr>
        <p:spPr>
          <a:xfrm>
            <a:off x="245847" y="201859"/>
            <a:ext cx="3877316" cy="50496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ctr"/>
            <a:endParaRPr lang="ru-RU" sz="2500" b="1" dirty="0" smtClean="0">
              <a:solidFill>
                <a:schemeClr val="accent6"/>
              </a:solidFill>
            </a:endParaRP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500" b="1" dirty="0" smtClean="0">
                <a:solidFill>
                  <a:schemeClr val="accent6"/>
                </a:solidFill>
              </a:rPr>
              <a:t>Наука</a:t>
            </a:r>
            <a:r>
              <a:rPr lang="ru-RU" sz="2500" b="1" dirty="0">
                <a:solidFill>
                  <a:schemeClr val="accent6"/>
                </a:solidFill>
              </a:rPr>
              <a:t>, Философия, Литература и Культура в XVII-XX вв</a:t>
            </a:r>
            <a:r>
              <a:rPr lang="ru-RU" sz="2500" b="1" dirty="0" smtClean="0">
                <a:solidFill>
                  <a:schemeClr val="accent6"/>
                </a:solidFill>
              </a:rPr>
              <a:t>.</a:t>
            </a: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  <a:p>
            <a:pPr algn="ctr"/>
            <a:endParaRPr lang="ru-RU" sz="2500" b="1" dirty="0" smtClean="0">
              <a:solidFill>
                <a:schemeClr val="accent6"/>
              </a:solidFill>
            </a:endParaRP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</p:txBody>
      </p:sp>
      <p:sp>
        <p:nvSpPr>
          <p:cNvPr id="10" name="Subtitle 16"/>
          <p:cNvSpPr txBox="1">
            <a:spLocks/>
          </p:cNvSpPr>
          <p:nvPr/>
        </p:nvSpPr>
        <p:spPr>
          <a:xfrm>
            <a:off x="4294910" y="453082"/>
            <a:ext cx="4618432" cy="56511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/>
                <a:cs typeface="Times New Roman"/>
              </a:rPr>
              <a:t>− </a:t>
            </a:r>
            <a:r>
              <a:rPr lang="ru-RU" sz="1600" dirty="0" smtClean="0"/>
              <a:t>изучение традици</a:t>
            </a:r>
            <a:r>
              <a:rPr lang="ru-RU" sz="1600" dirty="0"/>
              <a:t>и</a:t>
            </a:r>
            <a:r>
              <a:rPr lang="ru-RU" sz="1600" dirty="0" smtClean="0"/>
              <a:t> </a:t>
            </a:r>
            <a:r>
              <a:rPr lang="ru-RU" sz="1600" dirty="0"/>
              <a:t>антропологического знания о мире</a:t>
            </a:r>
          </a:p>
          <a:p>
            <a:r>
              <a:rPr lang="ru-RU" sz="1600" dirty="0">
                <a:latin typeface="Times New Roman"/>
                <a:cs typeface="Times New Roman"/>
              </a:rPr>
              <a:t>− </a:t>
            </a:r>
            <a:r>
              <a:rPr lang="ru-RU" sz="1600" dirty="0" smtClean="0"/>
              <a:t>дискурсивные </a:t>
            </a:r>
            <a:r>
              <a:rPr lang="ru-RU" sz="1600" dirty="0"/>
              <a:t>особенности в понимании и репрезентации исторических, философских и естественно-научных обстоятельств, связывающих человека, природу и общество </a:t>
            </a:r>
          </a:p>
          <a:p>
            <a:r>
              <a:rPr lang="ru-RU" sz="1600" dirty="0">
                <a:latin typeface="Times New Roman"/>
                <a:cs typeface="Times New Roman"/>
              </a:rPr>
              <a:t>− </a:t>
            </a:r>
            <a:r>
              <a:rPr lang="ru-RU" sz="1600" dirty="0" smtClean="0"/>
              <a:t>проблемы </a:t>
            </a:r>
            <a:r>
              <a:rPr lang="ru-RU" sz="1600" dirty="0"/>
              <a:t>наследования современной литературой и культурой научных традиций предыдущих эпох </a:t>
            </a:r>
          </a:p>
          <a:p>
            <a:r>
              <a:rPr lang="ru-RU" sz="1600" dirty="0">
                <a:latin typeface="Times New Roman"/>
                <a:cs typeface="Times New Roman"/>
              </a:rPr>
              <a:t>− </a:t>
            </a:r>
            <a:r>
              <a:rPr lang="ru-RU" sz="1600" dirty="0" smtClean="0"/>
              <a:t>связь </a:t>
            </a:r>
            <a:r>
              <a:rPr lang="ru-RU" sz="1600" dirty="0"/>
              <a:t>медицины с риторикой, </a:t>
            </a:r>
            <a:r>
              <a:rPr lang="ru-RU" sz="1600" dirty="0" smtClean="0"/>
              <a:t>математики </a:t>
            </a:r>
            <a:r>
              <a:rPr lang="ru-RU" sz="1600" dirty="0"/>
              <a:t>с философией, а </a:t>
            </a:r>
            <a:r>
              <a:rPr lang="ru-RU" sz="1600" dirty="0" smtClean="0"/>
              <a:t>музыки </a:t>
            </a:r>
            <a:r>
              <a:rPr lang="ru-RU" sz="1600" dirty="0"/>
              <a:t>с социологией.</a:t>
            </a:r>
          </a:p>
          <a:p>
            <a:r>
              <a:rPr lang="ru-RU" sz="1600" dirty="0">
                <a:latin typeface="Times New Roman"/>
                <a:cs typeface="Times New Roman"/>
              </a:rPr>
              <a:t>− </a:t>
            </a:r>
            <a:r>
              <a:rPr lang="ru-RU" sz="1600" dirty="0" smtClean="0"/>
              <a:t>анализ </a:t>
            </a:r>
            <a:r>
              <a:rPr lang="ru-RU" sz="1600" dirty="0"/>
              <a:t>оснований в различении дисциплин, которые сегодня привычно связываются с нормативными характеристиками "специализированного" , университетского знания.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67071"/>
              </p:ext>
            </p:extLst>
          </p:nvPr>
        </p:nvGraphicFramePr>
        <p:xfrm>
          <a:off x="587592" y="4073603"/>
          <a:ext cx="4193060" cy="101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530"/>
                <a:gridCol w="2096530"/>
              </a:tblGrid>
              <a:tr h="10119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Богданов Константин</a:t>
                      </a:r>
                      <a:r>
                        <a:rPr lang="ru-RU" sz="1200" b="1" baseline="0" dirty="0" smtClean="0">
                          <a:solidFill>
                            <a:schemeClr val="accent6"/>
                          </a:solidFill>
                        </a:rPr>
                        <a:t> Анатольевич</a:t>
                      </a: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chemeClr val="accent6"/>
                          </a:solidFill>
                        </a:rPr>
                        <a:t>доктор филологических наук, профессор НИУ ВШЭ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6" y="3818516"/>
            <a:ext cx="1678064" cy="17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7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/>
        </p:nvSpPr>
        <p:spPr>
          <a:xfrm>
            <a:off x="587592" y="193293"/>
            <a:ext cx="3877316" cy="26422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ctr"/>
            <a:endParaRPr lang="ru-RU" sz="2500" b="1" dirty="0" smtClean="0">
              <a:solidFill>
                <a:schemeClr val="accent6"/>
              </a:solidFill>
            </a:endParaRP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500" b="1" dirty="0">
                <a:solidFill>
                  <a:schemeClr val="accent6"/>
                </a:solidFill>
              </a:rPr>
              <a:t>По ту сторону слова: невербальные компоненты культуры</a:t>
            </a:r>
            <a:endParaRPr lang="ru-RU" sz="2500" b="1" dirty="0" smtClean="0">
              <a:solidFill>
                <a:schemeClr val="accent6"/>
              </a:solidFill>
            </a:endParaRP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  <a:p>
            <a:pPr algn="ctr"/>
            <a:endParaRPr lang="ru-RU" sz="2500" b="1" dirty="0" smtClean="0">
              <a:solidFill>
                <a:schemeClr val="accent6"/>
              </a:solidFill>
            </a:endParaRPr>
          </a:p>
          <a:p>
            <a:pPr algn="ctr"/>
            <a:endParaRPr lang="ru-RU" sz="2500" b="1" dirty="0">
              <a:solidFill>
                <a:schemeClr val="accent6"/>
              </a:solidFill>
            </a:endParaRPr>
          </a:p>
        </p:txBody>
      </p:sp>
      <p:sp>
        <p:nvSpPr>
          <p:cNvPr id="10" name="Subtitle 16"/>
          <p:cNvSpPr txBox="1">
            <a:spLocks/>
          </p:cNvSpPr>
          <p:nvPr/>
        </p:nvSpPr>
        <p:spPr>
          <a:xfrm>
            <a:off x="4975654" y="453082"/>
            <a:ext cx="3937687" cy="56511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itchFamily="18" charset="2"/>
              <a:buChar char=""/>
            </a:pPr>
            <a:r>
              <a:rPr lang="ru-RU" sz="1600" dirty="0" smtClean="0">
                <a:solidFill>
                  <a:schemeClr val="tx2"/>
                </a:solidFill>
              </a:rPr>
              <a:t>«Сравни </a:t>
            </a:r>
            <a:r>
              <a:rPr lang="ru-RU" sz="1600" dirty="0">
                <a:solidFill>
                  <a:schemeClr val="tx2"/>
                </a:solidFill>
              </a:rPr>
              <a:t>наше знание и как мы о нем говорим: какова высота Монблана в метрах? – как мы употребляем слово </a:t>
            </a:r>
            <a:r>
              <a:rPr lang="ru-RU" sz="1600" dirty="0" smtClean="0">
                <a:solidFill>
                  <a:schemeClr val="tx2"/>
                </a:solidFill>
              </a:rPr>
              <a:t>«игра»? </a:t>
            </a:r>
            <a:r>
              <a:rPr lang="ru-RU" sz="1600" dirty="0">
                <a:solidFill>
                  <a:schemeClr val="tx2"/>
                </a:solidFill>
              </a:rPr>
              <a:t>– какой звук у кларнета</a:t>
            </a:r>
            <a:r>
              <a:rPr lang="ru-RU" sz="1600" dirty="0" smtClean="0">
                <a:solidFill>
                  <a:schemeClr val="tx2"/>
                </a:solidFill>
              </a:rPr>
              <a:t>?»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ru-RU" sz="1600" dirty="0" smtClean="0">
                <a:solidFill>
                  <a:schemeClr val="tx2"/>
                </a:solidFill>
              </a:rPr>
              <a:t>передачи </a:t>
            </a:r>
            <a:r>
              <a:rPr lang="ru-RU" sz="1600" dirty="0">
                <a:solidFill>
                  <a:schemeClr val="tx2"/>
                </a:solidFill>
              </a:rPr>
              <a:t>смыслов  в культуре: 1) научное знание; 2</a:t>
            </a:r>
            <a:r>
              <a:rPr lang="ru-RU" sz="1600" dirty="0" smtClean="0">
                <a:solidFill>
                  <a:schemeClr val="tx2"/>
                </a:solidFill>
              </a:rPr>
              <a:t>) смыслы</a:t>
            </a:r>
            <a:r>
              <a:rPr lang="ru-RU" sz="1600" dirty="0">
                <a:solidFill>
                  <a:schemeClr val="tx2"/>
                </a:solidFill>
              </a:rPr>
              <a:t>, вытекающие из употребления языка; 3) внесловесные (образные) </a:t>
            </a:r>
            <a:r>
              <a:rPr lang="ru-RU" sz="1600" dirty="0" smtClean="0">
                <a:solidFill>
                  <a:schemeClr val="tx2"/>
                </a:solidFill>
              </a:rPr>
              <a:t>смыслы;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ru-RU" sz="1600" dirty="0" smtClean="0">
                <a:solidFill>
                  <a:schemeClr val="tx2"/>
                </a:solidFill>
              </a:rPr>
              <a:t>место </a:t>
            </a:r>
            <a:r>
              <a:rPr lang="ru-RU" sz="1600" dirty="0">
                <a:solidFill>
                  <a:schemeClr val="tx2"/>
                </a:solidFill>
              </a:rPr>
              <a:t>и значение несловесных аспектов культуры на примере выдающихся текстов музыки и визуальных </a:t>
            </a:r>
            <a:r>
              <a:rPr lang="ru-RU" sz="1600" dirty="0" smtClean="0">
                <a:solidFill>
                  <a:schemeClr val="tx2"/>
                </a:solidFill>
              </a:rPr>
              <a:t>искусств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87699"/>
              </p:ext>
            </p:extLst>
          </p:nvPr>
        </p:nvGraphicFramePr>
        <p:xfrm>
          <a:off x="653495" y="2594124"/>
          <a:ext cx="41930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530"/>
                <a:gridCol w="2096530"/>
              </a:tblGrid>
              <a:tr h="825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Борис Михайлович Гаспаров, </a:t>
                      </a:r>
                      <a:r>
                        <a:rPr lang="ru-RU" sz="1200" b="0" dirty="0" smtClean="0">
                          <a:solidFill>
                            <a:schemeClr val="accent6"/>
                          </a:solidFill>
                        </a:rPr>
                        <a:t>доктор филологических наук, заведующий Кафедры сравнительного литературоведения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6"/>
                          </a:solidFill>
                        </a:rPr>
                        <a:t>и лингвистики, профессор Колумбийского университета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</a:rPr>
                        <a:t>Токарев Дмитрий Викторович, </a:t>
                      </a:r>
                      <a:r>
                        <a:rPr lang="ru-RU" sz="1200" b="0" dirty="0" smtClean="0">
                          <a:solidFill>
                            <a:schemeClr val="accent6"/>
                          </a:solidFill>
                        </a:rPr>
                        <a:t>доктор</a:t>
                      </a:r>
                      <a:r>
                        <a:rPr lang="ru-RU" sz="1200" b="0" baseline="0" dirty="0" smtClean="0">
                          <a:solidFill>
                            <a:schemeClr val="accent6"/>
                          </a:solidFill>
                        </a:rPr>
                        <a:t> филологических наук, профессор Кафедры сравнительного литературоведения и лингвистики</a:t>
                      </a:r>
                      <a:endParaRPr lang="ru-RU" sz="12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bneupokoev\Documents\ОП Филология\Сайт\IMG_3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5" y="2851903"/>
            <a:ext cx="1664848" cy="11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7" y="4315980"/>
            <a:ext cx="1626326" cy="16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8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6">
      <a:dk1>
        <a:srgbClr val="474747"/>
      </a:dk1>
      <a:lt1>
        <a:srgbClr val="FFFFFF"/>
      </a:lt1>
      <a:dk2>
        <a:srgbClr val="474747"/>
      </a:dk2>
      <a:lt2>
        <a:srgbClr val="FFFFFF"/>
      </a:lt2>
      <a:accent1>
        <a:srgbClr val="90CAC8"/>
      </a:accent1>
      <a:accent2>
        <a:srgbClr val="55AEAA"/>
      </a:accent2>
      <a:accent3>
        <a:srgbClr val="397877"/>
      </a:accent3>
      <a:accent4>
        <a:srgbClr val="185080"/>
      </a:accent4>
      <a:accent5>
        <a:srgbClr val="2B84D3"/>
      </a:accent5>
      <a:accent6>
        <a:srgbClr val="216BAB"/>
      </a:accent6>
      <a:hlink>
        <a:srgbClr val="216BAB"/>
      </a:hlink>
      <a:folHlink>
        <a:srgbClr val="2B84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17535</TotalTime>
  <Words>567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Зачем?</vt:lpstr>
      <vt:lpstr>Для кого?</vt:lpstr>
      <vt:lpstr>Что дает?</vt:lpstr>
      <vt:lpstr>О майноре: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</dc:creator>
  <cp:lastModifiedBy>Чумакова Елена Вадимовна</cp:lastModifiedBy>
  <cp:revision>1938</cp:revision>
  <dcterms:created xsi:type="dcterms:W3CDTF">2014-10-02T10:08:59Z</dcterms:created>
  <dcterms:modified xsi:type="dcterms:W3CDTF">2018-02-27T07:46:26Z</dcterms:modified>
</cp:coreProperties>
</file>