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82" r:id="rId3"/>
    <p:sldId id="283" r:id="rId4"/>
    <p:sldId id="284" r:id="rId5"/>
    <p:sldId id="285" r:id="rId6"/>
    <p:sldId id="258" r:id="rId7"/>
    <p:sldId id="259" r:id="rId8"/>
    <p:sldId id="279" r:id="rId9"/>
    <p:sldId id="281" r:id="rId10"/>
    <p:sldId id="28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ED1E9A-856C-4C3E-ABED-2AD240F571F3}">
          <p14:sldIdLst>
            <p14:sldId id="263"/>
            <p14:sldId id="282"/>
            <p14:sldId id="283"/>
            <p14:sldId id="284"/>
            <p14:sldId id="285"/>
            <p14:sldId id="258"/>
            <p14:sldId id="259"/>
            <p14:sldId id="279"/>
            <p14:sldId id="281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97" autoAdjust="0"/>
    <p:restoredTop sz="94660"/>
  </p:normalViewPr>
  <p:slideViewPr>
    <p:cSldViewPr snapToGrid="0">
      <p:cViewPr>
        <p:scale>
          <a:sx n="79" d="100"/>
          <a:sy n="79" d="100"/>
        </p:scale>
        <p:origin x="-10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B30FD-7FCC-4CE9-B74E-719F4770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46ABD8-69F9-4C2E-AC32-CC32CE987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231AE-F16D-455B-B208-51370011EBA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8CE83D9-A78B-43C1-AB84-7E0D0318DD8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488242E7-9FE5-4FBC-ABA1-C29FC2F4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3FD6C0AE-4A82-4041-A1EB-DEACE9C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6225B10-BB03-4A03-A0CE-2ADF5F8E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37BACA-E8DD-4E41-921C-FB8D7BBF9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4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9A8DB82-86DE-41D7-8C3F-BA1F0FE9B00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AF9E1A7-3690-4A7D-95D4-D376BC586F0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075DE0DA-CFEB-436E-8059-3F574F9E56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630F0AD-0BEF-4F7E-BBAD-9C4ECF0CD7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10831102-4F37-4C69-8C56-B1D6A509D7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6D5BB450-AC20-4CFA-8709-46463BDE74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55A3AE7-B15C-4D81-A4E9-21BC9D3015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xmlns="" id="{754B6A71-2AD1-4F45-8D25-82327EFB52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xmlns="" id="{14A364F5-69E0-49F9-9E6D-13F16F7FF4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07E71549-9386-41C6-B9DE-8F00165FED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4B7C0AF-2DDA-402A-A38E-429A634ED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619F8E3-4421-4EC2-B296-BE8B1451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Майнор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«Современная культура: исследования и проекты»</a:t>
            </a:r>
            <a:endParaRPr lang="en-US" sz="36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C23EF5B-8B42-48F0-8524-2505FBA34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E09E8101-F393-4A13-A0EE-B2293E9BCBD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7" b="20587"/>
          <a:stretch>
            <a:fillRect/>
          </a:stretch>
        </p:blipFill>
        <p:spPr bwMode="auto">
          <a:xfrm>
            <a:off x="1160909" y="2413304"/>
            <a:ext cx="882565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3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5F5D8-20B3-49AA-B624-32644F2C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 – История в публичном пространстве современной России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B6D9A99-5098-46A1-B864-AB70AFCE7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3BD0BBA-48AD-4DA1-836A-426AF08DD8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2603500"/>
            <a:ext cx="4824413" cy="33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5F5D8-20B3-49AA-B624-32644F2C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 – История в публичном пространстве современной России 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9A9EFFB7-F445-4338-99DF-D20122B99E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5862" y="2603499"/>
            <a:ext cx="5304252" cy="3585265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F7E12BA4-C55E-4768-B3B2-29D319016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585264"/>
          </a:xfrm>
        </p:spPr>
        <p:txBody>
          <a:bodyPr>
            <a:normAutofit/>
          </a:bodyPr>
          <a:lstStyle/>
          <a:p>
            <a:r>
              <a:rPr lang="ru-RU" dirty="0"/>
              <a:t>Проводим научный анализ культурных и социальных конфликтов</a:t>
            </a:r>
          </a:p>
          <a:p>
            <a:r>
              <a:rPr lang="ru-RU" dirty="0"/>
              <a:t>Анализируем прессу и открытые источники</a:t>
            </a:r>
          </a:p>
          <a:p>
            <a:r>
              <a:rPr lang="ru-RU" dirty="0"/>
              <a:t>- Учимся проводить публичные дискуссии</a:t>
            </a:r>
          </a:p>
          <a:p>
            <a:r>
              <a:rPr lang="ru-RU" dirty="0"/>
              <a:t>Осуществляем культурные проекты, связанные с историческим прошлым.</a:t>
            </a:r>
          </a:p>
        </p:txBody>
      </p:sp>
    </p:spTree>
    <p:extLst>
      <p:ext uri="{BB962C8B-B14F-4D97-AF65-F5344CB8AC3E}">
        <p14:creationId xmlns:p14="http://schemas.microsoft.com/office/powerpoint/2010/main" val="103540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0D3AB-F0A2-4D1F-BAA7-96A23E21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96348"/>
            <a:ext cx="8761413" cy="1084284"/>
          </a:xfrm>
        </p:spPr>
        <p:txBody>
          <a:bodyPr/>
          <a:lstStyle/>
          <a:p>
            <a:r>
              <a:rPr lang="ru-RU" b="1" dirty="0"/>
              <a:t>Модно - Визуальные исследования 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733A77-3C5C-4D15-B2B1-B6EBCA6A0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" y="2550491"/>
            <a:ext cx="5957915" cy="4088848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xmlns="" id="{81AF789F-B7E1-4C7B-B4A6-254F0B5EF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2550490"/>
            <a:ext cx="5671929" cy="40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0D3AB-F0A2-4D1F-BAA7-96A23E21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Модно - Визуальные исследования 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93513ACF-0050-4D4E-82EA-E0F9B9967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122" y="2603500"/>
            <a:ext cx="5353878" cy="3280832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2DFA3F2E-80FA-445A-AF26-09AD3C9606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Анализируем фото, кино, рекламу,</a:t>
            </a:r>
          </a:p>
          <a:p>
            <a:pPr marL="0" indent="0">
              <a:buNone/>
            </a:pPr>
            <a:r>
              <a:rPr lang="ru-RU" sz="3600" dirty="0"/>
              <a:t>   стрит-арт, </a:t>
            </a:r>
            <a:r>
              <a:rPr lang="ru-RU" sz="3600" dirty="0" err="1"/>
              <a:t>иконографику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56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0564C-20C7-44FF-BD5D-11A731D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1014158"/>
          </a:xfrm>
        </p:spPr>
        <p:txBody>
          <a:bodyPr/>
          <a:lstStyle/>
          <a:p>
            <a:r>
              <a:rPr lang="ru-RU" dirty="0"/>
              <a:t>Полезно – Качественные методы исследования!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ACA90C1-97E0-4707-BB7A-6DBD86FA3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819891"/>
            <a:ext cx="4824413" cy="2983518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A2AB922-8EE9-469D-91DF-90A54BD66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400192" cy="3416300"/>
          </a:xfrm>
        </p:spPr>
        <p:txBody>
          <a:bodyPr>
            <a:normAutofit/>
          </a:bodyPr>
          <a:lstStyle/>
          <a:p>
            <a:r>
              <a:rPr lang="ru-RU" sz="3600" dirty="0"/>
              <a:t>Осваиваем навыки исследовательского интервью</a:t>
            </a:r>
          </a:p>
        </p:txBody>
      </p:sp>
    </p:spTree>
    <p:extLst>
      <p:ext uri="{BB962C8B-B14F-4D97-AF65-F5344CB8AC3E}">
        <p14:creationId xmlns:p14="http://schemas.microsoft.com/office/powerpoint/2010/main" val="303137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0564C-20C7-44FF-BD5D-11A731DC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Полезно – Качественные методы исследования!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375D63A-703A-4089-A6F9-DD54D62666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603500"/>
            <a:ext cx="4824413" cy="331399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E62E4A9-9580-4B5D-A437-CF49FF7F1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Учимся проводить фокус-группы</a:t>
            </a:r>
          </a:p>
        </p:txBody>
      </p:sp>
    </p:spTree>
    <p:extLst>
      <p:ext uri="{BB962C8B-B14F-4D97-AF65-F5344CB8AC3E}">
        <p14:creationId xmlns:p14="http://schemas.microsoft.com/office/powerpoint/2010/main" val="178446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B4C48-41B3-462C-8E2A-2E2EF2F1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Экономика впечатлений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1C3894-AA94-4A34-841C-635D06C2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8817" y="4192073"/>
            <a:ext cx="7018986" cy="2369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Современные культурные проекты</a:t>
            </a:r>
          </a:p>
          <a:p>
            <a:pPr marL="0" indent="0">
              <a:buNone/>
            </a:pPr>
            <a:r>
              <a:rPr lang="ru-RU" dirty="0" err="1"/>
              <a:t>Туроперейтинг</a:t>
            </a:r>
            <a:r>
              <a:rPr lang="ru-RU" dirty="0"/>
              <a:t>: создание и разработка туров;</a:t>
            </a:r>
          </a:p>
          <a:p>
            <a:pPr marL="0" indent="0">
              <a:buNone/>
            </a:pPr>
            <a:r>
              <a:rPr lang="ru-RU" dirty="0"/>
              <a:t>Историко-культурное наследие: проблемы сохранения;</a:t>
            </a:r>
          </a:p>
          <a:p>
            <a:pPr marL="0" indent="0">
              <a:buNone/>
            </a:pPr>
            <a:r>
              <a:rPr lang="ru-RU" dirty="0"/>
              <a:t>Музейное дело: современные подходы, концепции;</a:t>
            </a:r>
          </a:p>
          <a:p>
            <a:pPr marL="0" indent="0">
              <a:buNone/>
            </a:pPr>
            <a:r>
              <a:rPr lang="ru-RU" dirty="0"/>
              <a:t>Методика организации историко-культурных мероприятий;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CDAFF41-F7EF-4842-94A3-8FF73293BCB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 flipV="1">
            <a:off x="11262885" y="6132513"/>
            <a:ext cx="677231" cy="110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8" descr="G0101036">
            <a:extLst>
              <a:ext uri="{FF2B5EF4-FFF2-40B4-BE49-F238E27FC236}">
                <a16:creationId xmlns:a16="http://schemas.microsoft.com/office/drawing/2014/main" xmlns="" id="{CB250A63-0E85-4286-A66B-40D33B8C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60" y="529184"/>
            <a:ext cx="2743200" cy="4381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галерея">
            <a:extLst>
              <a:ext uri="{FF2B5EF4-FFF2-40B4-BE49-F238E27FC236}">
                <a16:creationId xmlns:a16="http://schemas.microsoft.com/office/drawing/2014/main" xmlns="" id="{B51A5D60-4B38-4F4D-B50C-96AC535C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2" y="2117723"/>
            <a:ext cx="3827364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0C32E4-55EB-4E88-AD6F-E73AA4D3EC4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B4C48-41B3-462C-8E2A-2E2EF2F1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980246"/>
          </a:xfrm>
        </p:spPr>
        <p:txBody>
          <a:bodyPr/>
          <a:lstStyle/>
          <a:p>
            <a:r>
              <a:rPr lang="ru-RU" dirty="0"/>
              <a:t>Экономика впечатлений:</a:t>
            </a:r>
            <a:br>
              <a:rPr lang="ru-RU" dirty="0"/>
            </a:br>
            <a:r>
              <a:rPr lang="ru-RU" dirty="0"/>
              <a:t>Практическая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1C3894-AA94-4A34-841C-635D06C2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314377"/>
            <a:ext cx="6108277" cy="4048585"/>
          </a:xfrm>
        </p:spPr>
        <p:txBody>
          <a:bodyPr>
            <a:normAutofit/>
          </a:bodyPr>
          <a:lstStyle/>
          <a:p>
            <a:r>
              <a:rPr lang="ru-RU" dirty="0"/>
              <a:t>Идем в музеи!</a:t>
            </a:r>
          </a:p>
          <a:p>
            <a:r>
              <a:rPr lang="ru-RU" dirty="0"/>
              <a:t>Интерактивные технологии</a:t>
            </a:r>
          </a:p>
          <a:p>
            <a:r>
              <a:rPr lang="ru-RU" dirty="0"/>
              <a:t>Готовим и проводим, слушаем экскурсии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8A1B0B8-5832-4CB6-AE85-A98FF1B71F7D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49C5432A-C1A4-4436-8305-21F35965766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05" y="2421583"/>
            <a:ext cx="5331212" cy="3821562"/>
          </a:xfrm>
        </p:spPr>
      </p:pic>
      <p:pic>
        <p:nvPicPr>
          <p:cNvPr id="7" name="Объект 6" descr="Изображение выглядит как трава, внешний, человек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327B640-C46B-4826-9FB1-759BDDEC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11" y="3827215"/>
            <a:ext cx="4545586" cy="28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8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79589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err="1">
                <a:solidFill>
                  <a:schemeClr val="bg1"/>
                </a:solidFill>
              </a:rPr>
              <a:t>Higher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School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of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Economics</a:t>
            </a:r>
            <a:r>
              <a:rPr lang="ru-RU" sz="800" dirty="0">
                <a:solidFill>
                  <a:schemeClr val="bg1"/>
                </a:solidFill>
              </a:rPr>
              <a:t> , </a:t>
            </a:r>
            <a:r>
              <a:rPr lang="en-US" sz="800" dirty="0">
                <a:solidFill>
                  <a:schemeClr val="bg1"/>
                </a:solidFill>
              </a:rPr>
              <a:t>Perm</a:t>
            </a:r>
            <a:r>
              <a:rPr lang="ru-RU" sz="800" dirty="0">
                <a:solidFill>
                  <a:schemeClr val="bg1"/>
                </a:solidFill>
              </a:rPr>
              <a:t> 201</a:t>
            </a:r>
            <a:r>
              <a:rPr lang="en-US" sz="800" dirty="0">
                <a:solidFill>
                  <a:schemeClr val="bg1"/>
                </a:solidFill>
              </a:rPr>
              <a:t>7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5275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8824914" y="2255838"/>
            <a:ext cx="796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2751" y="182260"/>
            <a:ext cx="6977063" cy="1293391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Экономика впечатлений: музеи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9" descr="A0803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9" y="1387851"/>
            <a:ext cx="3081334" cy="23084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мамо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9" y="3908055"/>
            <a:ext cx="3081334" cy="2415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6017724" y="1793404"/>
            <a:ext cx="4208307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 algn="just">
              <a:lnSpc>
                <a:spcPct val="120000"/>
              </a:lnSpc>
              <a:buNone/>
            </a:pPr>
            <a:r>
              <a:rPr lang="en-GB" sz="2400" dirty="0">
                <a:latin typeface="Times New Roman"/>
                <a:cs typeface="Times New Roman"/>
              </a:rPr>
              <a:t>	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63C8E2-7746-4A00-B86A-F59CFCAAE98B}"/>
              </a:ext>
            </a:extLst>
          </p:cNvPr>
          <p:cNvSpPr/>
          <p:nvPr/>
        </p:nvSpPr>
        <p:spPr>
          <a:xfrm>
            <a:off x="5694505" y="2828836"/>
            <a:ext cx="5505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Занятия проходят в музеях, культурных и туристических организациях Перми, Пермского края, России. </a:t>
            </a:r>
          </a:p>
          <a:p>
            <a:endParaRPr lang="ru-RU" dirty="0"/>
          </a:p>
          <a:p>
            <a:r>
              <a:rPr lang="ru-RU" dirty="0"/>
              <a:t>Наш партнеры: музеи (Пермский краеведческий музей, включая все </a:t>
            </a:r>
            <a:r>
              <a:rPr lang="ru-RU" dirty="0" err="1"/>
              <a:t>филиалы,Пермская</a:t>
            </a:r>
            <a:r>
              <a:rPr lang="ru-RU" dirty="0"/>
              <a:t> художественная галерея, Музей современного искусства «</a:t>
            </a:r>
            <a:r>
              <a:rPr lang="ru-RU" dirty="0" err="1"/>
              <a:t>Пермм</a:t>
            </a:r>
            <a:r>
              <a:rPr lang="ru-RU" dirty="0"/>
              <a:t>»,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2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4073C3F-D9F2-4A98-87ED-48680155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Наши партнеры </a:t>
            </a:r>
            <a:r>
              <a:rPr lang="ru-RU" dirty="0"/>
              <a:t>в Перми: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ACF71D-0185-49E9-A26F-8B6F0B32C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Пермский краеведческий музей и все его филиалы: </a:t>
            </a:r>
          </a:p>
        </p:txBody>
      </p:sp>
      <p:pic>
        <p:nvPicPr>
          <p:cNvPr id="16" name="Рисунок 15" descr="Изображение выглядит как здание, внешний, небо, правительственное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2733F82-AD80-4190-8582-0B65B766AAE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5641" b="5641"/>
          <a:stretch>
            <a:fillRect/>
          </a:stretch>
        </p:blipFill>
        <p:spPr/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892BA109-13EA-4450-B96B-020D979F527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Хохловка</a:t>
            </a:r>
            <a:r>
              <a:rPr lang="ru-RU" dirty="0"/>
              <a:t>, </a:t>
            </a:r>
            <a:r>
              <a:rPr lang="ru-RU" dirty="0" err="1"/>
              <a:t>Осинский</a:t>
            </a:r>
            <a:r>
              <a:rPr lang="ru-RU" dirty="0"/>
              <a:t> музей, музей пермских древностей, селенитовая комната, музеи «Россия – моя история», Музей им. В. Каменского и др.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E5D0FCA-F8D0-4105-B006-30E93EF7A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537" y="4532845"/>
            <a:ext cx="3046766" cy="145361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Музей современного искусства «ПЕРММ»</a:t>
            </a:r>
          </a:p>
        </p:txBody>
      </p:sp>
      <p:pic>
        <p:nvPicPr>
          <p:cNvPr id="18" name="Рисунок 17" descr="Изображение выглядит как небо, здание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BA40664-8164-4C5E-90BF-2E7C36C4477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0413" b="20413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A00960C-3E73-4C68-A481-9CF56CB122B8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0FD984A-69CB-4DBB-A6AC-93E7CB492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3434" y="4532846"/>
            <a:ext cx="3050438" cy="145361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Пермская художественная галерея</a:t>
            </a:r>
          </a:p>
        </p:txBody>
      </p:sp>
      <p:pic>
        <p:nvPicPr>
          <p:cNvPr id="20" name="Рисунок 19" descr="Изображение выглядит как здание, внешний, часы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225B030-C246-462E-8263-8D20F08ACF2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1134" b="11134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0B9C4AD-A0FB-49A1-845B-103C1BA8AC75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91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3022</TotalTime>
  <Words>229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Совет директоров</vt:lpstr>
      <vt:lpstr>  Майнор «Современная культура: исследования и проекты»</vt:lpstr>
      <vt:lpstr>Модно - Визуальные исследования ! </vt:lpstr>
      <vt:lpstr>Модно - Визуальные исследования ! </vt:lpstr>
      <vt:lpstr>Полезно – Качественные методы исследования! </vt:lpstr>
      <vt:lpstr>Полезно – Качественные методы исследования!</vt:lpstr>
      <vt:lpstr>Экономика впечатлений</vt:lpstr>
      <vt:lpstr>Экономика впечатлений: Практическая часть</vt:lpstr>
      <vt:lpstr>Экономика впечатлений: музеи</vt:lpstr>
      <vt:lpstr>Наши партнеры в Перми: </vt:lpstr>
      <vt:lpstr>Актуально – История в публичном пространстве современной России </vt:lpstr>
      <vt:lpstr>Актуально – История в публичном пространстве современной России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Магистратура «Музейное дело и историко-культурный туризм»</dc:title>
  <dc:creator>guest</dc:creator>
  <cp:lastModifiedBy>Шестакова Екатерина Николаевна</cp:lastModifiedBy>
  <cp:revision>64</cp:revision>
  <dcterms:created xsi:type="dcterms:W3CDTF">2017-12-04T14:47:20Z</dcterms:created>
  <dcterms:modified xsi:type="dcterms:W3CDTF">2018-03-02T12:26:06Z</dcterms:modified>
</cp:coreProperties>
</file>