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63" r:id="rId2"/>
    <p:sldId id="493" r:id="rId3"/>
    <p:sldId id="492" r:id="rId4"/>
    <p:sldId id="494" r:id="rId5"/>
    <p:sldId id="495" r:id="rId6"/>
    <p:sldId id="496" r:id="rId7"/>
    <p:sldId id="497" r:id="rId8"/>
    <p:sldId id="498" r:id="rId9"/>
    <p:sldId id="499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8968" autoAdjust="0"/>
  </p:normalViewPr>
  <p:slideViewPr>
    <p:cSldViewPr>
      <p:cViewPr>
        <p:scale>
          <a:sx n="76" d="100"/>
          <a:sy n="76" d="100"/>
        </p:scale>
        <p:origin x="-1398" y="-78"/>
      </p:cViewPr>
      <p:guideLst>
        <p:guide orient="horz" pos="2160"/>
        <p:guide pos="3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1F41B-5C57-436C-90E6-D46C969112ED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B4C3B-A507-4AC6-8C55-FDBC06173C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94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CA53-AE35-48B9-8B85-77295771D8C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483768" y="1853952"/>
            <a:ext cx="6660232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Личные и поведенческие финансы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к.э.н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, доцент департамента финансов Макарова В.А.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00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Структура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майнора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Финансовая грамотность (личные финансы и  финансовая математика)</a:t>
            </a:r>
          </a:p>
          <a:p>
            <a:r>
              <a:rPr lang="ru-RU" sz="2400" dirty="0" smtClean="0"/>
              <a:t>Поведенческие финансы</a:t>
            </a:r>
          </a:p>
          <a:p>
            <a:r>
              <a:rPr lang="ru-RU" sz="2400" dirty="0" smtClean="0"/>
              <a:t>Инструменты личного инвестирования, основы предпринимательства</a:t>
            </a:r>
          </a:p>
          <a:p>
            <a:r>
              <a:rPr lang="ru-RU" sz="2400" dirty="0" smtClean="0"/>
              <a:t>Биржевые стратегии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6605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Как соблюсти баланс?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602581"/>
            <a:ext cx="6096000" cy="4521200"/>
          </a:xfrm>
        </p:spPr>
      </p:pic>
    </p:spTree>
    <p:extLst>
      <p:ext uri="{BB962C8B-B14F-4D97-AF65-F5344CB8AC3E}">
        <p14:creationId xmlns:p14="http://schemas.microsoft.com/office/powerpoint/2010/main" xmlns="" val="26712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Финансовая грамотность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С</a:t>
            </a:r>
            <a:r>
              <a:rPr lang="en-US" sz="2400" dirty="0" smtClean="0"/>
              <a:t>F decision making</a:t>
            </a:r>
            <a:r>
              <a:rPr lang="ru-RU" sz="2400" dirty="0" smtClean="0"/>
              <a:t>  - финансовое мышление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Рациональное поведение</a:t>
            </a:r>
          </a:p>
          <a:p>
            <a:pPr>
              <a:buFontTx/>
              <a:buChar char="-"/>
            </a:pPr>
            <a:r>
              <a:rPr lang="ru-RU" sz="2400" dirty="0" smtClean="0"/>
              <a:t>Налогообложение и  использование налоговых льгот</a:t>
            </a:r>
          </a:p>
          <a:p>
            <a:pPr>
              <a:buFontTx/>
              <a:buChar char="-"/>
            </a:pPr>
            <a:r>
              <a:rPr lang="ru-RU" sz="2400" dirty="0" smtClean="0"/>
              <a:t>Финансовый анализ, финансовое планирование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99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Поведенческие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финансы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Основы принятия решений в условиях неопределенности</a:t>
            </a:r>
          </a:p>
          <a:p>
            <a:r>
              <a:rPr lang="ru-RU" sz="2400" dirty="0" smtClean="0"/>
              <a:t>Основы иррационального поведения</a:t>
            </a:r>
          </a:p>
          <a:p>
            <a:r>
              <a:rPr lang="ru-RU" sz="2400" dirty="0" smtClean="0"/>
              <a:t>Шорт-</a:t>
            </a:r>
            <a:r>
              <a:rPr lang="ru-RU" sz="2400" dirty="0" err="1" smtClean="0"/>
              <a:t>термизм</a:t>
            </a:r>
            <a:r>
              <a:rPr lang="ru-RU" sz="2400" dirty="0" smtClean="0"/>
              <a:t> и принятие финансовых решений</a:t>
            </a:r>
          </a:p>
          <a:p>
            <a:r>
              <a:rPr lang="ru-RU" sz="2400" dirty="0" smtClean="0"/>
              <a:t>Оптимизационные задачи</a:t>
            </a:r>
          </a:p>
          <a:p>
            <a:r>
              <a:rPr lang="ru-RU" sz="2400" dirty="0" smtClean="0"/>
              <a:t>Элементы теории игр</a:t>
            </a:r>
          </a:p>
        </p:txBody>
      </p:sp>
    </p:spTree>
    <p:extLst>
      <p:ext uri="{BB962C8B-B14F-4D97-AF65-F5344CB8AC3E}">
        <p14:creationId xmlns:p14="http://schemas.microsoft.com/office/powerpoint/2010/main" xmlns="" val="19597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Инструменты личного инвестирования,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основы предпринимательства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Потребление и инвестирование</a:t>
            </a:r>
          </a:p>
          <a:p>
            <a:r>
              <a:rPr lang="ru-RU" sz="2400" dirty="0" smtClean="0"/>
              <a:t>Персональный риск менеджмент</a:t>
            </a:r>
          </a:p>
          <a:p>
            <a:r>
              <a:rPr lang="ru-RU" sz="2400" dirty="0" smtClean="0"/>
              <a:t>Полноценные </a:t>
            </a:r>
            <a:r>
              <a:rPr lang="ru-RU" sz="2400" dirty="0"/>
              <a:t>и неполноценные контракты</a:t>
            </a:r>
          </a:p>
          <a:p>
            <a:r>
              <a:rPr lang="ru-RU" sz="2400" dirty="0" smtClean="0"/>
              <a:t>Оптимизация инвестиций</a:t>
            </a:r>
          </a:p>
          <a:p>
            <a:r>
              <a:rPr lang="ru-RU" sz="2400" dirty="0" smtClean="0"/>
              <a:t>Коллективное инвестирование и специальные инвестиционные продукты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652777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39" y="3356992"/>
            <a:ext cx="4056451" cy="30423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Биржевые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стратегии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Розничный инвестор и финансовый рынок</a:t>
            </a:r>
          </a:p>
          <a:p>
            <a:r>
              <a:rPr lang="ru-RU" sz="2400" dirty="0" smtClean="0"/>
              <a:t>Фундаментальный анализ</a:t>
            </a:r>
          </a:p>
          <a:p>
            <a:r>
              <a:rPr lang="ru-RU" sz="2400" dirty="0" smtClean="0"/>
              <a:t>Основы технического анализа и краткосрочного </a:t>
            </a:r>
            <a:r>
              <a:rPr lang="ru-RU" sz="2400" dirty="0" err="1" smtClean="0"/>
              <a:t>трейдинга</a:t>
            </a:r>
            <a:endParaRPr lang="ru-RU" sz="2400" dirty="0" smtClean="0"/>
          </a:p>
          <a:p>
            <a:r>
              <a:rPr lang="ru-RU" sz="2400" dirty="0" smtClean="0"/>
              <a:t>Симуляторы биржевых торгов</a:t>
            </a:r>
          </a:p>
          <a:p>
            <a:r>
              <a:rPr lang="ru-RU" sz="2400" dirty="0" smtClean="0"/>
              <a:t>Навыки работы в режиме онлайн сессии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6811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Дополнительно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Элементы тайм-менеджмента и теории принятия решений</a:t>
            </a:r>
          </a:p>
          <a:p>
            <a:r>
              <a:rPr lang="ru-RU" sz="2400" dirty="0" smtClean="0"/>
              <a:t>Основные виды мошенничества на розничном рынке финансов</a:t>
            </a:r>
          </a:p>
          <a:p>
            <a:r>
              <a:rPr lang="ru-RU" sz="2400" dirty="0" smtClean="0"/>
              <a:t>Нюансы жилищной экономики</a:t>
            </a:r>
          </a:p>
          <a:p>
            <a:r>
              <a:rPr lang="ru-RU" sz="2400" dirty="0" smtClean="0"/>
              <a:t>Обзор финансовых стратегий, которые не приносят ничего, кроме проблем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4416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Методическое обеспечение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Hens, Thorsten, </a:t>
            </a:r>
            <a:r>
              <a:rPr lang="en-US" sz="2800" dirty="0" err="1" smtClean="0"/>
              <a:t>Rieger</a:t>
            </a:r>
            <a:r>
              <a:rPr lang="en-US" sz="2800" dirty="0" smtClean="0"/>
              <a:t>, Marc Olivier. Financial Economics. A Concise Introduction to Classical and Behavioral Finance. Springer. 2016. 386 p.</a:t>
            </a:r>
          </a:p>
          <a:p>
            <a:r>
              <a:rPr lang="en-US" sz="2800" dirty="0" err="1" smtClean="0"/>
              <a:t>Fabozzi</a:t>
            </a:r>
            <a:r>
              <a:rPr lang="en-US" sz="2800" dirty="0" smtClean="0"/>
              <a:t>, Modigliani, Jones. Foundations of Financial Markets and Institutions: Fourth Edition. Pearson Education Limited, 2014</a:t>
            </a:r>
          </a:p>
          <a:p>
            <a:r>
              <a:rPr lang="en-US" sz="2800" dirty="0" smtClean="0"/>
              <a:t>Hansen M. Master Math: Business and Personal Finance Math. Course Technology PTR, 2011. - 304 page.</a:t>
            </a:r>
          </a:p>
          <a:p>
            <a:r>
              <a:rPr lang="en-US" sz="2800" dirty="0"/>
              <a:t>Erik </a:t>
            </a:r>
            <a:r>
              <a:rPr lang="en-US" sz="2800" dirty="0" err="1" smtClean="0"/>
              <a:t>Angner</a:t>
            </a:r>
            <a:r>
              <a:rPr lang="en-US" sz="2800" dirty="0" smtClean="0"/>
              <a:t>: A </a:t>
            </a:r>
            <a:r>
              <a:rPr lang="en-US" sz="2800" dirty="0"/>
              <a:t>Course in Behavioral Economics, 2nd Ed</a:t>
            </a:r>
            <a:r>
              <a:rPr lang="en-US" sz="2800" dirty="0" smtClean="0"/>
              <a:t>., 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38274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riad Pro+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5687461</TotalTime>
  <Words>233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Личные и поведенческие финансы  к.э.н, доцент департамента финансов Макарова В.А.</vt:lpstr>
      <vt:lpstr>Структура майнора</vt:lpstr>
      <vt:lpstr>Как соблюсти баланс?</vt:lpstr>
      <vt:lpstr>Финансовая грамотность </vt:lpstr>
      <vt:lpstr>Поведенческие финансы</vt:lpstr>
      <vt:lpstr>Инструменты личного инвестирования, основы предпринимательства </vt:lpstr>
      <vt:lpstr>Биржевые стратегии</vt:lpstr>
      <vt:lpstr>Дополнительно </vt:lpstr>
      <vt:lpstr>Методическое обеспечение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1434</cp:revision>
  <dcterms:created xsi:type="dcterms:W3CDTF">2005-01-01T07:06:31Z</dcterms:created>
  <dcterms:modified xsi:type="dcterms:W3CDTF">2018-03-09T12:26:49Z</dcterms:modified>
</cp:coreProperties>
</file>