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6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9C2-AAAA-4625-B284-674104831607}" type="datetimeFigureOut">
              <a:rPr lang="ru-RU" smtClean="0"/>
              <a:t>11.03.18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9306-3A1A-4782-BC28-FE2B045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40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9C2-AAAA-4625-B284-674104831607}" type="datetimeFigureOut">
              <a:rPr lang="ru-RU" smtClean="0"/>
              <a:t>11.03.18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9306-3A1A-4782-BC28-FE2B045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76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9C2-AAAA-4625-B284-674104831607}" type="datetimeFigureOut">
              <a:rPr lang="ru-RU" smtClean="0"/>
              <a:t>11.03.18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9306-3A1A-4782-BC28-FE2B045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43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9C2-AAAA-4625-B284-674104831607}" type="datetimeFigureOut">
              <a:rPr lang="ru-RU" smtClean="0"/>
              <a:t>11.03.18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9306-3A1A-4782-BC28-FE2B045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7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9C2-AAAA-4625-B284-674104831607}" type="datetimeFigureOut">
              <a:rPr lang="ru-RU" smtClean="0"/>
              <a:t>11.03.18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9306-3A1A-4782-BC28-FE2B045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54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9C2-AAAA-4625-B284-674104831607}" type="datetimeFigureOut">
              <a:rPr lang="ru-RU" smtClean="0"/>
              <a:t>11.03.18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9306-3A1A-4782-BC28-FE2B045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52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9C2-AAAA-4625-B284-674104831607}" type="datetimeFigureOut">
              <a:rPr lang="ru-RU" smtClean="0"/>
              <a:t>11.03.18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9306-3A1A-4782-BC28-FE2B045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17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9C2-AAAA-4625-B284-674104831607}" type="datetimeFigureOut">
              <a:rPr lang="ru-RU" smtClean="0"/>
              <a:t>11.03.18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9306-3A1A-4782-BC28-FE2B045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80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9C2-AAAA-4625-B284-674104831607}" type="datetimeFigureOut">
              <a:rPr lang="ru-RU" smtClean="0"/>
              <a:t>11.03.18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9306-3A1A-4782-BC28-FE2B045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2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9C2-AAAA-4625-B284-674104831607}" type="datetimeFigureOut">
              <a:rPr lang="ru-RU" smtClean="0"/>
              <a:t>11.03.18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9306-3A1A-4782-BC28-FE2B045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65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A9C2-AAAA-4625-B284-674104831607}" type="datetimeFigureOut">
              <a:rPr lang="ru-RU" smtClean="0"/>
              <a:t>11.03.18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09306-3A1A-4782-BC28-FE2B045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95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CA9C2-AAAA-4625-B284-674104831607}" type="datetimeFigureOut">
              <a:rPr lang="ru-RU" smtClean="0"/>
              <a:t>11.03.18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09306-3A1A-4782-BC28-FE2B04545A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45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jpeg"/><Relationship Id="rId7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7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6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Россия между </a:t>
            </a:r>
            <a:br>
              <a:rPr lang="ru-RU" dirty="0" smtClean="0"/>
            </a:br>
            <a:r>
              <a:rPr lang="ru-RU" dirty="0" smtClean="0"/>
              <a:t>Востоком и Западом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Д.и.н. Рябинин Алексей Леонидович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214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    Восточные и западные черты </a:t>
            </a:r>
            <a:br>
              <a:rPr lang="ru-RU" dirty="0" smtClean="0"/>
            </a:br>
            <a:r>
              <a:rPr lang="ru-RU" dirty="0" smtClean="0"/>
              <a:t>        в государстве первых Романовых</a:t>
            </a:r>
            <a:endParaRPr lang="ru-RU" dirty="0"/>
          </a:p>
        </p:txBody>
      </p:sp>
      <p:pic>
        <p:nvPicPr>
          <p:cNvPr id="9218" name="Picture 2" descr="Спас Нерукотворный, Михаил Фёдорович и Алексей Михайлович Романовы. Фёдор Зуб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18" y="1690688"/>
            <a:ext cx="3474828" cy="42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7027" y="6106271"/>
            <a:ext cx="3409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Михаил Фёдорович и</a:t>
            </a: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Алексей Михайлович Романовы</a:t>
            </a:r>
            <a:endParaRPr lang="ru-RU" dirty="0"/>
          </a:p>
        </p:txBody>
      </p:sp>
      <p:pic>
        <p:nvPicPr>
          <p:cNvPr id="9220" name="Picture 4" descr="Картинки по запросу Земские соборы в XVII век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690688"/>
            <a:ext cx="3589566" cy="42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8603" y="6063563"/>
            <a:ext cx="1697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Земский собор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22" name="Picture 6" descr="Картинки по запросу Закрепощение крестья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46" y="1608591"/>
            <a:ext cx="4239650" cy="42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07857" y="6060104"/>
            <a:ext cx="2534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Закрепощение крестьян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87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	  Петровские реформы:</a:t>
            </a:r>
            <a:br>
              <a:rPr lang="ru-RU" dirty="0" smtClean="0"/>
            </a:br>
            <a:r>
              <a:rPr lang="ru-RU" dirty="0" smtClean="0"/>
              <a:t>	    техническая модернизация и </a:t>
            </a:r>
            <a:br>
              <a:rPr lang="ru-RU" dirty="0" smtClean="0"/>
            </a:br>
            <a:r>
              <a:rPr lang="ru-RU" dirty="0" smtClean="0"/>
              <a:t>	    новые обязанности сословий</a:t>
            </a:r>
            <a:endParaRPr lang="ru-RU" dirty="0"/>
          </a:p>
        </p:txBody>
      </p:sp>
      <p:pic>
        <p:nvPicPr>
          <p:cNvPr id="10242" name="Picture 2" descr="Картинки по запросу петр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27" y="1916906"/>
            <a:ext cx="404948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Картинки по запросу строительство флота при петре 1 крат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906"/>
            <a:ext cx="3570514" cy="426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Бюрократическая система при Петре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13" y="1916906"/>
            <a:ext cx="430212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47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Разрыв «Кондиций» Анной Иоанновной</a:t>
            </a:r>
            <a:endParaRPr lang="ru-RU" dirty="0"/>
          </a:p>
        </p:txBody>
      </p:sp>
      <p:pic>
        <p:nvPicPr>
          <p:cNvPr id="11266" name="Picture 2" descr="Картинки по запросу Анна Иоанновна разрывает Кондиц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886" y="1233715"/>
            <a:ext cx="10305142" cy="667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52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Петр </a:t>
            </a:r>
            <a:r>
              <a:rPr lang="en-US" dirty="0" smtClean="0"/>
              <a:t>III </a:t>
            </a:r>
            <a:r>
              <a:rPr lang="ru-RU" dirty="0" smtClean="0"/>
              <a:t>дает «вольную» дворянам</a:t>
            </a:r>
            <a:endParaRPr lang="ru-RU" dirty="0"/>
          </a:p>
        </p:txBody>
      </p:sp>
      <p:pic>
        <p:nvPicPr>
          <p:cNvPr id="12290" name="Picture 2" descr="Картинки по запросу Петр III дает «вольную» дворянам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75" y="1346702"/>
            <a:ext cx="7283196" cy="56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и по запросу Петр III дает «вольную» дворян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346702"/>
            <a:ext cx="4435022" cy="534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3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Екатерина </a:t>
            </a:r>
            <a:r>
              <a:rPr lang="en-US" dirty="0" smtClean="0"/>
              <a:t>II</a:t>
            </a:r>
            <a:r>
              <a:rPr lang="ru-RU" dirty="0" smtClean="0"/>
              <a:t> и европеизация России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13314" name="Picture 2" descr="Картинки по запросу Екатерина I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8" y="1535338"/>
            <a:ext cx="5503125" cy="53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1535339"/>
            <a:ext cx="6096000" cy="532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55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Павел </a:t>
            </a:r>
            <a:r>
              <a:rPr lang="en-US" dirty="0" smtClean="0"/>
              <a:t>I </a:t>
            </a:r>
            <a:r>
              <a:rPr lang="ru-RU" dirty="0" smtClean="0"/>
              <a:t>и </a:t>
            </a:r>
            <a:r>
              <a:rPr lang="ru-RU" dirty="0" err="1" smtClean="0"/>
              <a:t>деспотизация</a:t>
            </a:r>
            <a:r>
              <a:rPr lang="ru-RU" dirty="0" smtClean="0"/>
              <a:t> власти в России </a:t>
            </a:r>
            <a:endParaRPr lang="ru-RU" dirty="0"/>
          </a:p>
        </p:txBody>
      </p:sp>
      <p:pic>
        <p:nvPicPr>
          <p:cNvPr id="14338" name="Picture 2" descr="Картинки по запросу павел 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8016"/>
            <a:ext cx="3704771" cy="529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и по запросу Павел I и его внутренняя полити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70" y="1558016"/>
            <a:ext cx="7765145" cy="529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3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Дней Александровых прекрасное начало…</a:t>
            </a:r>
            <a:endParaRPr lang="ru-RU" dirty="0"/>
          </a:p>
        </p:txBody>
      </p:sp>
      <p:pic>
        <p:nvPicPr>
          <p:cNvPr id="15362" name="Picture 2" descr="Картинки по запросу дней александровых прекрасное начал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1443"/>
            <a:ext cx="5867400" cy="500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дней александровых прекрасное нача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391443"/>
            <a:ext cx="5119687" cy="478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913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Восстание декабристов</a:t>
            </a:r>
            <a:endParaRPr lang="ru-RU" dirty="0"/>
          </a:p>
        </p:txBody>
      </p:sp>
      <p:pic>
        <p:nvPicPr>
          <p:cNvPr id="2054" name="Picture 6" descr="Картинки по запросу Восстание декабрист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05730"/>
            <a:ext cx="10715625" cy="58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90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</a:t>
            </a:r>
            <a:r>
              <a:rPr lang="ru-RU" dirty="0" err="1" smtClean="0"/>
              <a:t>Деспотизация</a:t>
            </a:r>
            <a:r>
              <a:rPr lang="ru-RU" dirty="0" smtClean="0"/>
              <a:t> власти </a:t>
            </a:r>
            <a:br>
              <a:rPr lang="ru-RU" dirty="0" smtClean="0"/>
            </a:br>
            <a:r>
              <a:rPr lang="ru-RU" dirty="0"/>
              <a:t>	 </a:t>
            </a:r>
            <a:r>
              <a:rPr lang="ru-RU" dirty="0" smtClean="0"/>
              <a:t>    в николаевской России </a:t>
            </a:r>
            <a:endParaRPr lang="ru-RU" dirty="0"/>
          </a:p>
        </p:txBody>
      </p:sp>
      <p:pic>
        <p:nvPicPr>
          <p:cNvPr id="3074" name="Picture 2" descr="Картинки по запросу Реформы при Николае 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77" y="1690688"/>
            <a:ext cx="315472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8.eadaily.com/r650x400/o/fd7/6ec145154f9fef18a877c5c5cfc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920" y="1690688"/>
            <a:ext cx="375090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Николай I и его Росс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148" y="1546226"/>
            <a:ext cx="443767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68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ru-RU" dirty="0" smtClean="0"/>
              <a:t>Великие реформы Александра </a:t>
            </a:r>
            <a:r>
              <a:rPr lang="en-US" dirty="0" smtClean="0"/>
              <a:t>III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прорыв в Европу</a:t>
            </a:r>
            <a:endParaRPr lang="ru-RU" dirty="0"/>
          </a:p>
        </p:txBody>
      </p:sp>
      <p:pic>
        <p:nvPicPr>
          <p:cNvPr id="4106" name="Picture 10" descr="Картинки по запросу Александр 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9" y="1690688"/>
            <a:ext cx="3590925" cy="45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Картинки по запросу Освобождение крестьян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3810000" cy="45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kprf.ru/media/images/newsstory_illustrations/large/66ba31_img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4" y="1690688"/>
            <a:ext cx="479107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44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Киевская Русь – периферия Запада</a:t>
            </a:r>
            <a:endParaRPr lang="ru-RU" dirty="0"/>
          </a:p>
        </p:txBody>
      </p:sp>
      <p:pic>
        <p:nvPicPr>
          <p:cNvPr id="1028" name="Picture 4" descr="Картинки по запросу Киевская Ру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55" y="1542183"/>
            <a:ext cx="3583565" cy="278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Китай в Средние в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65" y="1403637"/>
            <a:ext cx="4199371" cy="320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Чидалбарен. Храм Шриранголи (16 в.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66" y="4613564"/>
            <a:ext cx="4199370" cy="225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Арабские страны в Средние ве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927" y="4613564"/>
            <a:ext cx="4067538" cy="225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6" name="Picture 12" descr="http://larustravel.com/images/thumb/51fd00703c7f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546"/>
            <a:ext cx="3342554" cy="284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636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Александр </a:t>
            </a:r>
            <a:r>
              <a:rPr lang="en-US" dirty="0" smtClean="0"/>
              <a:t>III</a:t>
            </a:r>
            <a:r>
              <a:rPr lang="ru-RU" dirty="0" smtClean="0"/>
              <a:t>: «консервативная модернизация» 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и политическая «заморозка»</a:t>
            </a:r>
            <a:endParaRPr lang="ru-RU" dirty="0"/>
          </a:p>
        </p:txBody>
      </p:sp>
      <p:pic>
        <p:nvPicPr>
          <p:cNvPr id="5122" name="Picture 2" descr="Картинки по запросу александр i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998" y="1825624"/>
            <a:ext cx="3050003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Техническая модернизация при Александре I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625"/>
            <a:ext cx="4570998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Техническая модернизация при Александре I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4229100"/>
            <a:ext cx="4572000" cy="269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Картинки по запросу Победоносце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825624"/>
            <a:ext cx="25146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17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Николай </a:t>
            </a:r>
            <a:r>
              <a:rPr lang="en-US" dirty="0" smtClean="0"/>
              <a:t>II</a:t>
            </a:r>
            <a:r>
              <a:rPr lang="ru-RU" dirty="0" smtClean="0"/>
              <a:t>: политическая модернизация </a:t>
            </a:r>
            <a:br>
              <a:rPr lang="ru-RU" dirty="0" smtClean="0"/>
            </a:br>
            <a:r>
              <a:rPr lang="ru-RU" dirty="0" smtClean="0"/>
              <a:t>		и сопротивление реформам </a:t>
            </a:r>
            <a:endParaRPr lang="ru-RU" dirty="0"/>
          </a:p>
        </p:txBody>
      </p:sp>
      <p:pic>
        <p:nvPicPr>
          <p:cNvPr id="6146" name="Picture 2" descr="Картинки по запросу Николай I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9" y="1553369"/>
            <a:ext cx="4638675" cy="51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Открытие государственной Дум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9" y="1553369"/>
            <a:ext cx="4090987" cy="51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Картинки по запросу Кровавое воскресень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4" y="1553369"/>
            <a:ext cx="4119562" cy="517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92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Февраль – октябрь 1917 г.: 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  от надежд к катастрофе </a:t>
            </a:r>
            <a:endParaRPr lang="ru-RU" dirty="0"/>
          </a:p>
        </p:txBody>
      </p:sp>
      <p:pic>
        <p:nvPicPr>
          <p:cNvPr id="7176" name="Picture 8" descr="Картинки по запросу февральская революц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98" y="1690687"/>
            <a:ext cx="612305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Картинки по запросу октябрьская револю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578768"/>
            <a:ext cx="5133975" cy="52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398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Война (Первая мировая и Гражданская):</a:t>
            </a:r>
            <a:br>
              <a:rPr lang="ru-RU" dirty="0" smtClean="0"/>
            </a:br>
            <a:r>
              <a:rPr lang="ru-RU" dirty="0" smtClean="0"/>
              <a:t>причина победы деспотического большевизма</a:t>
            </a:r>
            <a:endParaRPr lang="ru-RU" dirty="0"/>
          </a:p>
        </p:txBody>
      </p:sp>
      <p:pic>
        <p:nvPicPr>
          <p:cNvPr id="8194" name="Picture 2" descr="Картинки по запросу ужасы первой мировой войн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690688"/>
            <a:ext cx="401002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ужасы первой мировой вой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2" y="1690688"/>
            <a:ext cx="3557588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690688"/>
            <a:ext cx="39624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74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Ленинско-сталинский тоталитаризм:</a:t>
            </a:r>
            <a:br>
              <a:rPr lang="ru-RU" dirty="0" smtClean="0"/>
            </a:br>
            <a:r>
              <a:rPr lang="ru-RU" dirty="0" smtClean="0"/>
              <a:t>		техническая модернизация и 						</a:t>
            </a:r>
            <a:r>
              <a:rPr lang="ru-RU" dirty="0" err="1" smtClean="0"/>
              <a:t>деспотизация</a:t>
            </a:r>
            <a:r>
              <a:rPr lang="ru-RU" dirty="0" smtClean="0"/>
              <a:t> власти </a:t>
            </a:r>
            <a:endParaRPr lang="ru-RU" dirty="0"/>
          </a:p>
        </p:txBody>
      </p:sp>
      <p:pic>
        <p:nvPicPr>
          <p:cNvPr id="9218" name="Picture 2" descr="Картинки по запросу Ленин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4" y="4439047"/>
            <a:ext cx="2238375" cy="24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Стал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0" y="1905000"/>
            <a:ext cx="2238375" cy="27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Картинки по запросу строительство заводов в 30- е год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1" y="1905000"/>
            <a:ext cx="4729163" cy="27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03" y="4452144"/>
            <a:ext cx="4852985" cy="24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proznanie.ru/photo/image13851513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1905000"/>
            <a:ext cx="5224465" cy="253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Картинки по запросу ГУЛАГ при Сталин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4" y="4335066"/>
            <a:ext cx="5233993" cy="304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26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	Перестройка 1985-1991 гг.:</a:t>
            </a:r>
            <a:br>
              <a:rPr lang="ru-RU" dirty="0" smtClean="0"/>
            </a:br>
            <a:r>
              <a:rPr lang="ru-RU" dirty="0" smtClean="0"/>
              <a:t>политическая модернизация и </a:t>
            </a:r>
            <a:r>
              <a:rPr lang="ru-RU" dirty="0" err="1" smtClean="0"/>
              <a:t>вестернизация</a:t>
            </a:r>
            <a:endParaRPr lang="ru-RU" dirty="0"/>
          </a:p>
        </p:txBody>
      </p:sp>
      <p:pic>
        <p:nvPicPr>
          <p:cNvPr id="10242" name="Picture 2" descr="Картинки по запросу Горбаче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1533524"/>
            <a:ext cx="3571875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Горбачёв. Кровавый генсе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3524"/>
            <a:ext cx="4095750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и по запросу Сахаров на 1 съезд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1533523"/>
            <a:ext cx="4500562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382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	Десятилетие Ельцина (1990 - 1999):</a:t>
            </a:r>
            <a:br>
              <a:rPr lang="ru-RU" dirty="0" smtClean="0"/>
            </a:br>
            <a:r>
              <a:rPr lang="ru-RU" dirty="0" smtClean="0"/>
              <a:t>экономический, социальный и политический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	прорыв </a:t>
            </a:r>
            <a:r>
              <a:rPr lang="ru-RU" smtClean="0"/>
              <a:t>на Запад</a:t>
            </a:r>
            <a:endParaRPr lang="ru-RU" dirty="0"/>
          </a:p>
        </p:txBody>
      </p:sp>
      <p:pic>
        <p:nvPicPr>
          <p:cNvPr id="11276" name="Picture 12" descr="Историко-политический ликбез. Ельцин – Горбачев: схватка за власт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863364"/>
            <a:ext cx="4486275" cy="27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Картинки по запросу заседания думы при Ельци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4802"/>
            <a:ext cx="3671888" cy="268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Картинки по запросу Ельцин среди членов Семер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1863364"/>
            <a:ext cx="4033837" cy="275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Жириновский женщин за воло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863"/>
            <a:ext cx="3671888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Картинки по запросу Ельцин средин народ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7" y="4614863"/>
            <a:ext cx="4300537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https://cdn1.img.ria.ru/images/136147/70/13614770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4" y="4614863"/>
            <a:ext cx="4219577" cy="31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371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Авторитарный режим Владимира Путина:</a:t>
            </a:r>
            <a:br>
              <a:rPr lang="ru-RU" dirty="0" smtClean="0"/>
            </a:br>
            <a:r>
              <a:rPr lang="ru-RU" dirty="0" smtClean="0"/>
              <a:t>политическая </a:t>
            </a:r>
            <a:r>
              <a:rPr lang="ru-RU" dirty="0" err="1" smtClean="0"/>
              <a:t>ориентализация</a:t>
            </a:r>
            <a:r>
              <a:rPr lang="ru-RU" dirty="0" smtClean="0"/>
              <a:t>, милитаризация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и международная изоляция</a:t>
            </a:r>
            <a:endParaRPr lang="ru-RU" dirty="0"/>
          </a:p>
        </p:txBody>
      </p:sp>
      <p:pic>
        <p:nvPicPr>
          <p:cNvPr id="12292" name="Picture 4" descr="Картинки по запросу ФС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2"/>
            <a:ext cx="3308746" cy="46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cdn.vdmsti.ru/image/2015/11/krsoe/normal-qx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2" y="4250530"/>
            <a:ext cx="4600575" cy="260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Картинки по запросу Крым на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2" y="1953419"/>
            <a:ext cx="4776788" cy="23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Картинки по запросу Путин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746" y="1953419"/>
            <a:ext cx="4106466" cy="232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Картинки по запросу Новые российские ракеты Сармат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746" y="4250531"/>
            <a:ext cx="4106466" cy="262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5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dirty="0" smtClean="0"/>
              <a:t>	Выбор Владимиром веры </a:t>
            </a:r>
            <a:br>
              <a:rPr lang="ru-RU" dirty="0" smtClean="0"/>
            </a:br>
            <a:r>
              <a:rPr lang="ru-RU" dirty="0"/>
              <a:t>	</a:t>
            </a:r>
            <a:r>
              <a:rPr lang="ru-RU" dirty="0" smtClean="0"/>
              <a:t>	  – выбор христианства</a:t>
            </a:r>
            <a:endParaRPr lang="ru-RU" dirty="0"/>
          </a:p>
        </p:txBody>
      </p:sp>
      <p:pic>
        <p:nvPicPr>
          <p:cNvPr id="2050" name="Picture 2" descr="Картинки по запросу выбор Владимиром Святым христианст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36" y="1524433"/>
            <a:ext cx="10702636" cy="601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39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Монгольское завоевание Руси</a:t>
            </a:r>
            <a:endParaRPr lang="ru-RU" dirty="0"/>
          </a:p>
        </p:txBody>
      </p:sp>
      <p:pic>
        <p:nvPicPr>
          <p:cNvPr id="3074" name="Picture 2" descr="Картинки по запросу Монгольское завоевание Рус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1690688"/>
            <a:ext cx="5257800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сдача русскими монгол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5" y="1536844"/>
            <a:ext cx="5569526" cy="53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сдача русскими монгола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4267200"/>
            <a:ext cx="52101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28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Русь в составе Золотой Орды</a:t>
            </a:r>
            <a:endParaRPr lang="ru-RU" dirty="0"/>
          </a:p>
        </p:txBody>
      </p:sp>
      <p:pic>
        <p:nvPicPr>
          <p:cNvPr id="4098" name="Picture 2" descr="Картинки по запросу русский князь на приеме у монгольского ха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" y="1548531"/>
            <a:ext cx="5577692" cy="50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баскаки собирают дань на Рус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72" y="1548532"/>
            <a:ext cx="6179127" cy="50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0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Смысл Куликовской битвы</a:t>
            </a:r>
            <a:endParaRPr lang="ru-RU" dirty="0"/>
          </a:p>
        </p:txBody>
      </p:sp>
      <p:pic>
        <p:nvPicPr>
          <p:cNvPr id="5122" name="Picture 2" descr="Картинки по запросу куликовская битв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177636"/>
            <a:ext cx="6573982" cy="56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Мамай и Тохтамы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183" y="1286740"/>
            <a:ext cx="4779817" cy="580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44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764" y="99951"/>
            <a:ext cx="10515600" cy="1325563"/>
          </a:xfrm>
        </p:spPr>
        <p:txBody>
          <a:bodyPr/>
          <a:lstStyle/>
          <a:p>
            <a:r>
              <a:rPr lang="ru-RU" dirty="0" smtClean="0"/>
              <a:t>  		Иван </a:t>
            </a:r>
            <a:r>
              <a:rPr lang="en-US" dirty="0" smtClean="0"/>
              <a:t>III – </a:t>
            </a:r>
            <a:r>
              <a:rPr lang="ru-RU" dirty="0" smtClean="0"/>
              <a:t>восточный деспот</a:t>
            </a:r>
            <a:br>
              <a:rPr lang="ru-RU" dirty="0" smtClean="0"/>
            </a:br>
            <a:r>
              <a:rPr lang="ru-RU" dirty="0" smtClean="0"/>
              <a:t>	    наследник западных традиций</a:t>
            </a:r>
            <a:endParaRPr lang="ru-RU" dirty="0"/>
          </a:p>
        </p:txBody>
      </p:sp>
      <p:pic>
        <p:nvPicPr>
          <p:cNvPr id="6146" name="Picture 2" descr="Картинки по запросу Иван II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26" y="1690688"/>
            <a:ext cx="3112529" cy="38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Аристотель Фиораван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3" y="1690688"/>
            <a:ext cx="2947842" cy="38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8069" y="5765862"/>
            <a:ext cx="277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Аристотель </a:t>
            </a:r>
            <a:r>
              <a:rPr lang="ru-RU" b="0" i="0" dirty="0" err="1" smtClean="0"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Фиораванти</a:t>
            </a:r>
            <a:endParaRPr lang="ru-RU" dirty="0"/>
          </a:p>
        </p:txBody>
      </p:sp>
      <p:pic>
        <p:nvPicPr>
          <p:cNvPr id="6150" name="Picture 6" descr="Картинки по запросу Противостояние на Угр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36" y="1649124"/>
            <a:ext cx="4747364" cy="389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66531" y="5765862"/>
            <a:ext cx="2506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solidFill>
                  <a:srgbClr val="888888"/>
                </a:solidFill>
                <a:effectLst/>
                <a:latin typeface="arial" panose="020B0604020202020204" pitchFamily="34" charset="0"/>
              </a:rPr>
              <a:t>Стояние на реке Угре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97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Иван Грозный – мечты о совершенной</a:t>
            </a:r>
            <a:br>
              <a:rPr lang="ru-RU" dirty="0" smtClean="0"/>
            </a:br>
            <a:r>
              <a:rPr lang="ru-RU" dirty="0" smtClean="0"/>
              <a:t>			восточной деспотии</a:t>
            </a:r>
            <a:endParaRPr lang="ru-RU" dirty="0"/>
          </a:p>
        </p:txBody>
      </p:sp>
      <p:pic>
        <p:nvPicPr>
          <p:cNvPr id="7170" name="Picture 2" descr="Картинки по запросу Иван Гроз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128" y="1690687"/>
            <a:ext cx="3934691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тинки по запросу Война Грозного с Литво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90687"/>
            <a:ext cx="398812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200" y="6089134"/>
            <a:ext cx="1872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Ливонская война</a:t>
            </a:r>
            <a:endParaRPr lang="ru-RU" dirty="0"/>
          </a:p>
        </p:txBody>
      </p:sp>
      <p:pic>
        <p:nvPicPr>
          <p:cNvPr id="7174" name="Picture 6" descr="Картинки по запросу Опричн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57" y="1690687"/>
            <a:ext cx="418617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570283" y="6047569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Опричнина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58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    Смутное время </a:t>
            </a:r>
            <a:br>
              <a:rPr lang="ru-RU" dirty="0" smtClean="0"/>
            </a:br>
            <a:r>
              <a:rPr lang="ru-RU" dirty="0" smtClean="0"/>
              <a:t>	– результат проекта Ивана Грозного</a:t>
            </a:r>
            <a:endParaRPr lang="ru-RU" dirty="0"/>
          </a:p>
        </p:txBody>
      </p:sp>
      <p:pic>
        <p:nvPicPr>
          <p:cNvPr id="8194" name="Picture 2" descr="Картинки по запросу Смутное врем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18" y="1690688"/>
            <a:ext cx="6063495" cy="50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и по запросу Смутное врем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914" y="1690688"/>
            <a:ext cx="5675086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931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85</Words>
  <Application>Microsoft Macintosh PowerPoint</Application>
  <PresentationFormat>Широкоэкранный</PresentationFormat>
  <Paragraphs>36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Calibri</vt:lpstr>
      <vt:lpstr>Calibri Light</vt:lpstr>
      <vt:lpstr>Times New Roman</vt:lpstr>
      <vt:lpstr>Arial</vt:lpstr>
      <vt:lpstr>Arial</vt:lpstr>
      <vt:lpstr>Тема Office</vt:lpstr>
      <vt:lpstr>Россия между  Востоком и Западом</vt:lpstr>
      <vt:lpstr> Киевская Русь – периферия Запада</vt:lpstr>
      <vt:lpstr>  Выбор Владимиром веры      – выбор христианства</vt:lpstr>
      <vt:lpstr> Монгольское завоевание Руси</vt:lpstr>
      <vt:lpstr>  Русь в составе Золотой Орды</vt:lpstr>
      <vt:lpstr>  Смысл Куликовской битвы</vt:lpstr>
      <vt:lpstr>    Иван III – восточный деспот      наследник западных традиций</vt:lpstr>
      <vt:lpstr>    Иван Грозный – мечты о совершенной    восточной деспотии</vt:lpstr>
      <vt:lpstr>       Смутное время   – результат проекта Ивана Грозного</vt:lpstr>
      <vt:lpstr>     Восточные и западные черты          в государстве первых Романовых</vt:lpstr>
      <vt:lpstr>    Петровские реформы:      техническая модернизация и       новые обязанности сословий</vt:lpstr>
      <vt:lpstr>   Разрыв «Кондиций» Анной Иоанновной</vt:lpstr>
      <vt:lpstr> Петр III дает «вольную» дворянам</vt:lpstr>
      <vt:lpstr>     Екатерина II и европеизация России </vt:lpstr>
      <vt:lpstr> Павел I и деспотизация власти в России </vt:lpstr>
      <vt:lpstr>Дней Александровых прекрасное начало…</vt:lpstr>
      <vt:lpstr>  Восстание декабристов</vt:lpstr>
      <vt:lpstr>  Деспотизация власти        в николаевской России </vt:lpstr>
      <vt:lpstr> Великие реформы Александра III:    прорыв в Европу</vt:lpstr>
      <vt:lpstr> Александр III: «консервативная модернизация»    и политическая «заморозка»</vt:lpstr>
      <vt:lpstr> Николай II: политическая модернизация    и сопротивление реформам </vt:lpstr>
      <vt:lpstr>  Февраль – октябрь 1917 г.:      от надежд к катастрофе </vt:lpstr>
      <vt:lpstr>      Война (Первая мировая и Гражданская): причина победы деспотического большевизма</vt:lpstr>
      <vt:lpstr> Ленинско-сталинский тоталитаризм:   техническая модернизация и       деспотизация власти </vt:lpstr>
      <vt:lpstr>  Перестройка 1985-1991 гг.: политическая модернизация и вестернизация</vt:lpstr>
      <vt:lpstr> Десятилетие Ельцина (1990 - 1999): экономический, социальный и политический    прорыв на Запад</vt:lpstr>
      <vt:lpstr> Авторитарный режим Владимира Путина: политическая ориентализация, милитаризация  и международная изоляция</vt:lpstr>
    </vt:vector>
  </TitlesOfParts>
  <Company>SPecialiST RePack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между  Востоком и Западом</dc:title>
  <dc:creator>1</dc:creator>
  <cp:lastModifiedBy>Ivan Krivushin</cp:lastModifiedBy>
  <cp:revision>25</cp:revision>
  <dcterms:created xsi:type="dcterms:W3CDTF">2018-03-10T14:12:11Z</dcterms:created>
  <dcterms:modified xsi:type="dcterms:W3CDTF">2018-03-11T04:19:24Z</dcterms:modified>
</cp:coreProperties>
</file>