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94648" autoAdjust="0"/>
  </p:normalViewPr>
  <p:slideViewPr>
    <p:cSldViewPr>
      <p:cViewPr varScale="1">
        <p:scale>
          <a:sx n="107" d="100"/>
          <a:sy n="107" d="100"/>
        </p:scale>
        <p:origin x="175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01ACF-4533-4E27-8319-ECC4A04542AA}" type="datetimeFigureOut">
              <a:rPr lang="ru-RU" smtClean="0"/>
              <a:pPr/>
              <a:t>10.03.18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DC33E-7918-4557-BDB3-C0B63AE22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DC33E-7918-4557-BDB3-C0B63AE22A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D1B0-F23F-45A7-81DD-255FC6FEF72C}" type="datetimeFigureOut">
              <a:rPr lang="ru-RU" smtClean="0"/>
              <a:pPr/>
              <a:t>10.03.18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67EC-4CC1-44F4-A701-02A7354F5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D1B0-F23F-45A7-81DD-255FC6FEF72C}" type="datetimeFigureOut">
              <a:rPr lang="ru-RU" smtClean="0"/>
              <a:pPr/>
              <a:t>10.03.18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67EC-4CC1-44F4-A701-02A7354F5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D1B0-F23F-45A7-81DD-255FC6FEF72C}" type="datetimeFigureOut">
              <a:rPr lang="ru-RU" smtClean="0"/>
              <a:pPr/>
              <a:t>10.03.18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67EC-4CC1-44F4-A701-02A7354F5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D1B0-F23F-45A7-81DD-255FC6FEF72C}" type="datetimeFigureOut">
              <a:rPr lang="ru-RU" smtClean="0"/>
              <a:pPr/>
              <a:t>10.03.18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67EC-4CC1-44F4-A701-02A7354F5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D1B0-F23F-45A7-81DD-255FC6FEF72C}" type="datetimeFigureOut">
              <a:rPr lang="ru-RU" smtClean="0"/>
              <a:pPr/>
              <a:t>10.03.18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67EC-4CC1-44F4-A701-02A7354F5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D1B0-F23F-45A7-81DD-255FC6FEF72C}" type="datetimeFigureOut">
              <a:rPr lang="ru-RU" smtClean="0"/>
              <a:pPr/>
              <a:t>10.03.18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67EC-4CC1-44F4-A701-02A7354F5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D1B0-F23F-45A7-81DD-255FC6FEF72C}" type="datetimeFigureOut">
              <a:rPr lang="ru-RU" smtClean="0"/>
              <a:pPr/>
              <a:t>10.03.18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67EC-4CC1-44F4-A701-02A7354F5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D1B0-F23F-45A7-81DD-255FC6FEF72C}" type="datetimeFigureOut">
              <a:rPr lang="ru-RU" smtClean="0"/>
              <a:pPr/>
              <a:t>10.03.18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67EC-4CC1-44F4-A701-02A7354F5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D1B0-F23F-45A7-81DD-255FC6FEF72C}" type="datetimeFigureOut">
              <a:rPr lang="ru-RU" smtClean="0"/>
              <a:pPr/>
              <a:t>10.03.18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67EC-4CC1-44F4-A701-02A7354F5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D1B0-F23F-45A7-81DD-255FC6FEF72C}" type="datetimeFigureOut">
              <a:rPr lang="ru-RU" smtClean="0"/>
              <a:pPr/>
              <a:t>10.03.18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67EC-4CC1-44F4-A701-02A7354F5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D1B0-F23F-45A7-81DD-255FC6FEF72C}" type="datetimeFigureOut">
              <a:rPr lang="ru-RU" smtClean="0"/>
              <a:pPr/>
              <a:t>10.03.18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67EC-4CC1-44F4-A701-02A7354F5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1D1B0-F23F-45A7-81DD-255FC6FEF72C}" type="datetimeFigureOut">
              <a:rPr lang="ru-RU" smtClean="0"/>
              <a:pPr/>
              <a:t>10.03.18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267EC-4CC1-44F4-A701-02A7354F5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4" Type="http://schemas.openxmlformats.org/officeDocument/2006/relationships/image" Target="../media/image52.gif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РОССИЯ</a:t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в региональных конфликтах</a:t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постсоветского периода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Автор: доктор исторических наук  В.В. </a:t>
            </a:r>
            <a:r>
              <a:rPr lang="ru-RU" dirty="0" err="1" smtClean="0">
                <a:solidFill>
                  <a:srgbClr val="FF0000"/>
                </a:solidFill>
              </a:rPr>
              <a:t>Дамье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Россия и гражданская война в Таджикистане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nx960x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600201"/>
            <a:ext cx="3600399" cy="2188839"/>
          </a:xfrm>
        </p:spPr>
      </p:pic>
      <p:pic>
        <p:nvPicPr>
          <p:cNvPr id="5" name="Рисунок 4" descr="imageтад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590675"/>
            <a:ext cx="3312368" cy="2198365"/>
          </a:xfrm>
          <a:prstGeom prst="rect">
            <a:avLst/>
          </a:prstGeom>
        </p:spPr>
      </p:pic>
      <p:pic>
        <p:nvPicPr>
          <p:cNvPr id="6" name="Рисунок 5" descr="1467125782_vo_vnutr_2edinst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05064"/>
            <a:ext cx="3600400" cy="2376264"/>
          </a:xfrm>
          <a:prstGeom prst="rect">
            <a:avLst/>
          </a:prstGeom>
        </p:spPr>
      </p:pic>
      <p:pic>
        <p:nvPicPr>
          <p:cNvPr id="7" name="Рисунок 6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005064"/>
            <a:ext cx="3312368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Россия и Украинский кризис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b8f2090440158c24f1f8cf9e2095e6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3"/>
            <a:ext cx="3816424" cy="2664295"/>
          </a:xfrm>
        </p:spPr>
      </p:pic>
      <p:pic>
        <p:nvPicPr>
          <p:cNvPr id="6" name="Рисунок 5" descr="800x600_11738_me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600400" cy="2664296"/>
          </a:xfrm>
          <a:prstGeom prst="rect">
            <a:avLst/>
          </a:prstGeom>
        </p:spPr>
      </p:pic>
      <p:pic>
        <p:nvPicPr>
          <p:cNvPr id="7" name="Рисунок 6" descr="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77072"/>
            <a:ext cx="3816424" cy="2376264"/>
          </a:xfrm>
          <a:prstGeom prst="rect">
            <a:avLst/>
          </a:prstGeom>
        </p:spPr>
      </p:pic>
      <p:pic>
        <p:nvPicPr>
          <p:cNvPr id="8" name="Рисунок 7" descr="CZ6xr3a_GRiFG_B3veuMQ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77072"/>
            <a:ext cx="3600400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Россия и конфликты в бывшей Югославии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brvolt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2592288" cy="2151509"/>
          </a:xfrm>
        </p:spPr>
      </p:pic>
      <p:pic>
        <p:nvPicPr>
          <p:cNvPr id="5" name="Рисунок 4" descr="upload-AP_95081001265-pic905-895x505-3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772816"/>
            <a:ext cx="2520280" cy="2088232"/>
          </a:xfrm>
          <a:prstGeom prst="rect">
            <a:avLst/>
          </a:prstGeom>
        </p:spPr>
      </p:pic>
      <p:pic>
        <p:nvPicPr>
          <p:cNvPr id="6" name="Рисунок 5" descr="0_76b29b_bf5abbd2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772816"/>
            <a:ext cx="2664296" cy="2088232"/>
          </a:xfrm>
          <a:prstGeom prst="rect">
            <a:avLst/>
          </a:prstGeom>
        </p:spPr>
      </p:pic>
      <p:pic>
        <p:nvPicPr>
          <p:cNvPr id="7" name="Рисунок 6" descr="2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077072"/>
            <a:ext cx="3600400" cy="2171328"/>
          </a:xfrm>
          <a:prstGeom prst="rect">
            <a:avLst/>
          </a:prstGeom>
        </p:spPr>
      </p:pic>
      <p:pic>
        <p:nvPicPr>
          <p:cNvPr id="8" name="Рисунок 7" descr="19051706_824549087697136_116681264861282304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005064"/>
            <a:ext cx="3024336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Россия и афганский конфликт на современном этапе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272305500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1896269"/>
            <a:ext cx="3888432" cy="3933825"/>
          </a:xfrm>
        </p:spPr>
      </p:pic>
      <p:pic>
        <p:nvPicPr>
          <p:cNvPr id="5" name="Рисунок 4" descr="ТСевальян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916832"/>
            <a:ext cx="2736304" cy="1600200"/>
          </a:xfrm>
          <a:prstGeom prst="rect">
            <a:avLst/>
          </a:prstGeom>
        </p:spPr>
      </p:pic>
      <p:pic>
        <p:nvPicPr>
          <p:cNvPr id="6" name="Рисунок 5" descr="OXRD3CvtNyrhQgegTt7jtEpT9PA0mk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717032"/>
            <a:ext cx="316835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Политика России на Корейском полуострове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1ecf669eaa43db98185dc5622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7"/>
            <a:ext cx="3456384" cy="2376263"/>
          </a:xfrm>
        </p:spPr>
      </p:pic>
      <p:pic>
        <p:nvPicPr>
          <p:cNvPr id="5" name="Рисунок 4" descr="1314298692_8f097a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72816"/>
            <a:ext cx="3305944" cy="2376264"/>
          </a:xfrm>
          <a:prstGeom prst="rect">
            <a:avLst/>
          </a:prstGeom>
        </p:spPr>
      </p:pic>
      <p:pic>
        <p:nvPicPr>
          <p:cNvPr id="6" name="Рисунок 5" descr="4bplfd5e237ccf100ky_440C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717032"/>
            <a:ext cx="4191000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Россия и арабо-израильский конфликт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ff90e7fae8f5b205851429a0abcef24a__144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4205" y="1600201"/>
            <a:ext cx="3261771" cy="2476872"/>
          </a:xfrm>
        </p:spPr>
      </p:pic>
      <p:pic>
        <p:nvPicPr>
          <p:cNvPr id="5" name="Рисунок 4" descr="685415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3305944" cy="2448272"/>
          </a:xfrm>
          <a:prstGeom prst="rect">
            <a:avLst/>
          </a:prstGeom>
        </p:spPr>
      </p:pic>
      <p:pic>
        <p:nvPicPr>
          <p:cNvPr id="6" name="Рисунок 5" descr="geopoliticheskoe-vliyanie-rossiya-489-4673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5" y="3284984"/>
            <a:ext cx="3096345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Россия в Сирийском конфликте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g-24-russia-syria-1-e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600201"/>
            <a:ext cx="3528391" cy="2404864"/>
          </a:xfrm>
        </p:spPr>
      </p:pic>
      <p:pic>
        <p:nvPicPr>
          <p:cNvPr id="5" name="Рисунок 4" descr="syria-apotheosis-of-barbaris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816424" cy="2448272"/>
          </a:xfrm>
          <a:prstGeom prst="rect">
            <a:avLst/>
          </a:prstGeom>
        </p:spPr>
      </p:pic>
      <p:pic>
        <p:nvPicPr>
          <p:cNvPr id="7" name="Рисунок 6" descr="obama-syria-put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4077072"/>
            <a:ext cx="3528392" cy="2304256"/>
          </a:xfrm>
          <a:prstGeom prst="rect">
            <a:avLst/>
          </a:prstGeom>
        </p:spPr>
      </p:pic>
      <p:pic>
        <p:nvPicPr>
          <p:cNvPr id="8" name="Рисунок 7" descr="a0e12e2b7c4d4405d6692b26e9e4dd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005064"/>
            <a:ext cx="3888432" cy="26151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Россия в региональных конфликтах постсоветского периода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Северный Кавказ</a:t>
            </a:r>
          </a:p>
          <a:p>
            <a:r>
              <a:rPr lang="ru-RU" dirty="0" smtClean="0"/>
              <a:t>Приднестровье</a:t>
            </a:r>
          </a:p>
          <a:p>
            <a:r>
              <a:rPr lang="ru-RU" dirty="0" smtClean="0"/>
              <a:t>Абхазия</a:t>
            </a:r>
          </a:p>
          <a:p>
            <a:r>
              <a:rPr lang="ru-RU" dirty="0" smtClean="0"/>
              <a:t>Южная Осетия</a:t>
            </a:r>
          </a:p>
          <a:p>
            <a:r>
              <a:rPr lang="ru-RU" dirty="0" smtClean="0"/>
              <a:t>Карабах </a:t>
            </a:r>
          </a:p>
          <a:p>
            <a:r>
              <a:rPr lang="ru-RU" dirty="0" smtClean="0"/>
              <a:t>Таджикистан</a:t>
            </a:r>
          </a:p>
          <a:p>
            <a:r>
              <a:rPr lang="ru-RU" dirty="0" smtClean="0"/>
              <a:t>Украина</a:t>
            </a:r>
          </a:p>
          <a:p>
            <a:r>
              <a:rPr lang="ru-RU" dirty="0" smtClean="0"/>
              <a:t>Бывшая Югославия</a:t>
            </a:r>
          </a:p>
          <a:p>
            <a:r>
              <a:rPr lang="ru-RU" dirty="0" smtClean="0"/>
              <a:t>Афганистан</a:t>
            </a:r>
          </a:p>
          <a:p>
            <a:r>
              <a:rPr lang="ru-RU" dirty="0" smtClean="0"/>
              <a:t>Корея</a:t>
            </a:r>
          </a:p>
          <a:p>
            <a:r>
              <a:rPr lang="ru-RU" dirty="0" smtClean="0"/>
              <a:t>Арабо-израильский конфликт</a:t>
            </a:r>
          </a:p>
          <a:p>
            <a:r>
              <a:rPr lang="ru-RU" dirty="0" smtClean="0"/>
              <a:t>Сирия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ЗАПИСЫВАЙТЕСЬ, ДРУЗЬЯ!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ЖДЁМ ВАС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КУРС ПОЗВОЛЯЕТ: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Получить представление </a:t>
            </a:r>
            <a:r>
              <a:rPr lang="ru-RU" sz="3800" b="1" dirty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3800" b="1" dirty="0" err="1">
                <a:solidFill>
                  <a:schemeClr val="tx2">
                    <a:lumMod val="75000"/>
                  </a:schemeClr>
                </a:solidFill>
              </a:rPr>
              <a:t>геостратегических</a:t>
            </a:r>
            <a:r>
              <a:rPr lang="ru-RU" sz="3800" b="1" dirty="0">
                <a:solidFill>
                  <a:schemeClr val="tx2">
                    <a:lumMod val="75000"/>
                  </a:schemeClr>
                </a:solidFill>
              </a:rPr>
              <a:t> интересах, позиции и роли современного Российского государства в региональных конфликтах на постсоветском пространстве и в других регионах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мира</a:t>
            </a:r>
          </a:p>
          <a:p>
            <a:pPr algn="ctr">
              <a:buNone/>
            </a:pPr>
            <a:endParaRPr lang="ru-RU" sz="3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Узнать, как формировалось и изменялась политика РФ в отношении региональных конфликтах </a:t>
            </a:r>
          </a:p>
          <a:p>
            <a:pPr algn="ctr">
              <a:buNone/>
            </a:pPr>
            <a:endParaRPr lang="ru-RU" sz="3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Понять, какими методами и путями действовало Российское государство  в различных  региональных конфликтах с 1991 года</a:t>
            </a:r>
          </a:p>
          <a:p>
            <a:pPr algn="ctr">
              <a:buNone/>
            </a:pPr>
            <a:endParaRPr lang="ru-RU" sz="3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Научиться анализировать результаты и последствия действий РФ в региональных конфликтах  </a:t>
            </a:r>
          </a:p>
          <a:p>
            <a:pPr algn="ctr">
              <a:buFontTx/>
              <a:buChar char="-"/>
            </a:pPr>
            <a:endParaRPr lang="ru-RU" sz="3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endParaRPr lang="ru-RU" sz="3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cs typeface="Aharoni" pitchFamily="2" charset="-79"/>
              </a:rPr>
              <a:t>Традиционные </a:t>
            </a:r>
            <a:r>
              <a:rPr lang="ru-RU" sz="3100" b="1" dirty="0" smtClean="0">
                <a:solidFill>
                  <a:srgbClr val="FF0000"/>
                </a:solidFill>
                <a:cs typeface="Aharoni" pitchFamily="2" charset="-79"/>
              </a:rPr>
              <a:t>региональные сферы </a:t>
            </a:r>
            <a:r>
              <a:rPr lang="ru-RU" sz="3100" b="1" dirty="0">
                <a:solidFill>
                  <a:srgbClr val="FF0000"/>
                </a:solidFill>
                <a:cs typeface="Aharoni" pitchFamily="2" charset="-79"/>
              </a:rPr>
              <a:t>экономических, политических и военных </a:t>
            </a:r>
            <a:r>
              <a:rPr lang="ru-RU" sz="3100" b="1" dirty="0" smtClean="0">
                <a:solidFill>
                  <a:srgbClr val="FF0000"/>
                </a:solidFill>
                <a:cs typeface="Aharoni" pitchFamily="2" charset="-79"/>
              </a:rPr>
              <a:t>интересов Российского </a:t>
            </a:r>
            <a:r>
              <a:rPr lang="ru-RU" sz="3100" b="1" dirty="0">
                <a:solidFill>
                  <a:srgbClr val="FF0000"/>
                </a:solidFill>
                <a:cs typeface="Aharoni" pitchFamily="2" charset="-79"/>
              </a:rPr>
              <a:t>государства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Балканы</a:t>
            </a:r>
            <a:r>
              <a:rPr lang="ru-RU" dirty="0" smtClean="0"/>
              <a:t>                    </a:t>
            </a:r>
            <a:r>
              <a:rPr lang="ru-RU" sz="2000" dirty="0" err="1" smtClean="0"/>
              <a:t>Черноморье</a:t>
            </a:r>
            <a:r>
              <a:rPr lang="ru-RU" sz="2000" dirty="0" smtClean="0"/>
              <a:t>  </a:t>
            </a:r>
            <a:r>
              <a:rPr lang="ru-RU" dirty="0" smtClean="0"/>
              <a:t>               </a:t>
            </a:r>
            <a:r>
              <a:rPr lang="ru-RU" sz="2000" dirty="0" smtClean="0"/>
              <a:t>В. Средиземноморье</a:t>
            </a:r>
          </a:p>
          <a:p>
            <a:r>
              <a:rPr lang="ru-RU" sz="1800" dirty="0" err="1" smtClean="0"/>
              <a:t>БаП</a:t>
            </a:r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pPr>
              <a:buNone/>
            </a:pPr>
            <a:r>
              <a:rPr lang="ru-RU" sz="2000" dirty="0" smtClean="0"/>
              <a:t>Передняя Азия                    Центральная Азия                 Дальний Восток</a:t>
            </a:r>
            <a:endParaRPr lang="ru-RU" sz="2000" dirty="0"/>
          </a:p>
        </p:txBody>
      </p:sp>
      <p:pic>
        <p:nvPicPr>
          <p:cNvPr id="4" name="Рисунок 3" descr="1200px-Balkan_topo_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651" y="2060848"/>
            <a:ext cx="1967125" cy="1800200"/>
          </a:xfrm>
          <a:prstGeom prst="rect">
            <a:avLst/>
          </a:prstGeom>
        </p:spPr>
      </p:pic>
      <p:pic>
        <p:nvPicPr>
          <p:cNvPr id="5" name="Рисунок 4" descr="black_s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060848"/>
            <a:ext cx="2232000" cy="1800000"/>
          </a:xfrm>
          <a:prstGeom prst="rect">
            <a:avLst/>
          </a:prstGeom>
        </p:spPr>
      </p:pic>
      <p:pic>
        <p:nvPicPr>
          <p:cNvPr id="6" name="Рисунок 5" descr="ВостСре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5" y="2060848"/>
            <a:ext cx="2284615" cy="1800200"/>
          </a:xfrm>
          <a:prstGeom prst="rect">
            <a:avLst/>
          </a:prstGeom>
        </p:spPr>
      </p:pic>
      <p:pic>
        <p:nvPicPr>
          <p:cNvPr id="7" name="Рисунок 6" descr="ПерАз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509118"/>
            <a:ext cx="2114484" cy="1800000"/>
          </a:xfrm>
          <a:prstGeom prst="rect">
            <a:avLst/>
          </a:prstGeom>
        </p:spPr>
      </p:pic>
      <p:pic>
        <p:nvPicPr>
          <p:cNvPr id="8" name="Рисунок 7" descr="Центраз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7" y="4509120"/>
            <a:ext cx="2232247" cy="1800000"/>
          </a:xfrm>
          <a:prstGeom prst="rect">
            <a:avLst/>
          </a:prstGeom>
        </p:spPr>
      </p:pic>
      <p:pic>
        <p:nvPicPr>
          <p:cNvPr id="9" name="Рисунок 8" descr="Далвос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5" y="4509120"/>
            <a:ext cx="2304255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Россия как региональная держава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Региональная держава:</a:t>
            </a:r>
          </a:p>
          <a:p>
            <a:r>
              <a:rPr lang="ru-RU" dirty="0" smtClean="0"/>
              <a:t>Является частью определённого региона в его идентичности;</a:t>
            </a:r>
          </a:p>
          <a:p>
            <a:r>
              <a:rPr lang="ru-RU" dirty="0" smtClean="0"/>
              <a:t>Претендует быть региональной силой (выражать себя в качестве таковой);</a:t>
            </a:r>
          </a:p>
          <a:p>
            <a:r>
              <a:rPr lang="ru-RU" dirty="0" smtClean="0"/>
              <a:t>Проявлять определённое идейное влияние в регионе;</a:t>
            </a:r>
          </a:p>
          <a:p>
            <a:r>
              <a:rPr lang="ru-RU" dirty="0" smtClean="0"/>
              <a:t>Располагает сравнительно более высокими (по сравнению с соседями) военными, экономическими, демографическими, политическими и идеологическими возможностями;</a:t>
            </a:r>
          </a:p>
          <a:p>
            <a:r>
              <a:rPr lang="ru-RU" dirty="0" smtClean="0"/>
              <a:t>Хорошо интегрирована в регион;</a:t>
            </a:r>
          </a:p>
          <a:p>
            <a:r>
              <a:rPr lang="ru-RU" dirty="0" smtClean="0"/>
              <a:t>Придает высокое значение региональной безопасности;</a:t>
            </a:r>
          </a:p>
          <a:p>
            <a:r>
              <a:rPr lang="ru-RU" dirty="0" smtClean="0"/>
              <a:t>Оценивается как региональная сила другими государствами в регионе и за его пределами, особенно другими региональными державами (если таковые есть);</a:t>
            </a:r>
          </a:p>
          <a:p>
            <a:r>
              <a:rPr lang="ru-RU" dirty="0" smtClean="0"/>
              <a:t>Отличается активным участием в региональных и глобальных форумах.</a:t>
            </a:r>
          </a:p>
          <a:p>
            <a:pPr algn="ctr">
              <a:buNone/>
            </a:pP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</a:rPr>
              <a:t>German Institute of Global and Area Studies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 (Гамбург)</a:t>
            </a:r>
            <a:endParaRPr lang="ru-RU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Политика федерального центра в конфликтах на Северном Кавказе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2952328" cy="2088232"/>
          </a:xfrm>
        </p:spPr>
      </p:pic>
      <p:pic>
        <p:nvPicPr>
          <p:cNvPr id="5" name="Рисунок 4" descr="view_75644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72817"/>
            <a:ext cx="3240360" cy="2088231"/>
          </a:xfrm>
          <a:prstGeom prst="rect">
            <a:avLst/>
          </a:prstGeom>
        </p:spPr>
      </p:pic>
      <p:pic>
        <p:nvPicPr>
          <p:cNvPr id="6" name="Рисунок 5" descr="view_lidery-_1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77072"/>
            <a:ext cx="3024336" cy="2232248"/>
          </a:xfrm>
          <a:prstGeom prst="rect">
            <a:avLst/>
          </a:prstGeom>
        </p:spPr>
      </p:pic>
      <p:pic>
        <p:nvPicPr>
          <p:cNvPr id="7" name="Рисунок 6" descr="RIAN_archive_835340_Antiterrorist_operation_in_Makhachka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149080"/>
            <a:ext cx="3240360" cy="21122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Россия и Приднестровский конфликт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98ae27625599dd869c0a46a8e73b64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1"/>
            <a:ext cx="3384376" cy="2304255"/>
          </a:xfrm>
        </p:spPr>
      </p:pic>
      <p:pic>
        <p:nvPicPr>
          <p:cNvPr id="5" name="Рисунок 4" descr="moldova-trebuet-vyvoda-vojsk-rossii-iz-pridnestrovja_rect_5496bc5b46145934191be2d1740aaf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628801"/>
            <a:ext cx="3384376" cy="2304255"/>
          </a:xfrm>
          <a:prstGeom prst="rect">
            <a:avLst/>
          </a:prstGeom>
        </p:spPr>
      </p:pic>
      <p:pic>
        <p:nvPicPr>
          <p:cNvPr id="6" name="Рисунок 5" descr="pic_992957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221088"/>
            <a:ext cx="482453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Россия и Абхазский конфликт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9307- (2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3456384" cy="2592288"/>
          </a:xfrm>
        </p:spPr>
      </p:pic>
      <p:pic>
        <p:nvPicPr>
          <p:cNvPr id="5" name="Рисунок 4" descr="10217918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456384" cy="2592288"/>
          </a:xfrm>
          <a:prstGeom prst="rect">
            <a:avLst/>
          </a:prstGeom>
        </p:spPr>
      </p:pic>
      <p:pic>
        <p:nvPicPr>
          <p:cNvPr id="6" name="Рисунок 5" descr="imagesа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4149080"/>
            <a:ext cx="2160240" cy="2304256"/>
          </a:xfrm>
          <a:prstGeom prst="rect">
            <a:avLst/>
          </a:prstGeom>
        </p:spPr>
      </p:pic>
      <p:pic>
        <p:nvPicPr>
          <p:cNvPr id="7" name="Рисунок 6" descr="detail_b8ec784583fad9ada46fde410c42cc8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221088"/>
            <a:ext cx="3168352" cy="2160240"/>
          </a:xfrm>
          <a:prstGeom prst="rect">
            <a:avLst/>
          </a:prstGeom>
        </p:spPr>
      </p:pic>
      <p:pic>
        <p:nvPicPr>
          <p:cNvPr id="8" name="Рисунок 7" descr="35D578C2-52EC-4755-9B84-191DB2611F71_cx0_cy8_cw0_w1023_r1_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293096"/>
            <a:ext cx="208823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Россия и Южноосетинский конфликт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pravochnaya_Karta_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340769"/>
            <a:ext cx="2880319" cy="4968551"/>
          </a:xfrm>
        </p:spPr>
      </p:pic>
      <p:pic>
        <p:nvPicPr>
          <p:cNvPr id="5" name="Рисунок 4" descr="6930536-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3456384" cy="1944216"/>
          </a:xfrm>
          <a:prstGeom prst="rect">
            <a:avLst/>
          </a:prstGeom>
        </p:spPr>
      </p:pic>
      <p:pic>
        <p:nvPicPr>
          <p:cNvPr id="6" name="Рисунок 5" descr="view_Yuzhnaya-Osetiya-Voyna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924944"/>
            <a:ext cx="3456384" cy="1728192"/>
          </a:xfrm>
          <a:prstGeom prst="rect">
            <a:avLst/>
          </a:prstGeom>
        </p:spPr>
      </p:pic>
      <p:pic>
        <p:nvPicPr>
          <p:cNvPr id="7" name="Рисунок 6" descr="ffb67c0cbdf3cc4dd2a13b69ce367cd4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581128"/>
            <a:ext cx="3456384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Отношение России к Карабахскому конфликту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5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1484785"/>
            <a:ext cx="2880319" cy="2520280"/>
          </a:xfrm>
        </p:spPr>
      </p:pic>
      <p:pic>
        <p:nvPicPr>
          <p:cNvPr id="5" name="Рисунок 4" descr="a_f9ad3e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484784"/>
            <a:ext cx="2304256" cy="2448272"/>
          </a:xfrm>
          <a:prstGeom prst="rect">
            <a:avLst/>
          </a:prstGeom>
        </p:spPr>
      </p:pic>
      <p:pic>
        <p:nvPicPr>
          <p:cNvPr id="6" name="Рисунок 5" descr="69f3b4914f1e2a3289156b4bcb80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484784"/>
            <a:ext cx="2160240" cy="2520280"/>
          </a:xfrm>
          <a:prstGeom prst="rect">
            <a:avLst/>
          </a:prstGeom>
        </p:spPr>
      </p:pic>
      <p:pic>
        <p:nvPicPr>
          <p:cNvPr id="7" name="Рисунок 6" descr="1463501564_vzoimodeystve_2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1" y="4149080"/>
            <a:ext cx="3960439" cy="2304256"/>
          </a:xfrm>
          <a:prstGeom prst="rect">
            <a:avLst/>
          </a:prstGeom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149080"/>
            <a:ext cx="3312368" cy="2304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292</Words>
  <Application>Microsoft Macintosh PowerPoint</Application>
  <PresentationFormat>Экран (4:3)</PresentationFormat>
  <Paragraphs>67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Aharoni</vt:lpstr>
      <vt:lpstr>Arial</vt:lpstr>
      <vt:lpstr>Calibri</vt:lpstr>
      <vt:lpstr>Тема Office</vt:lpstr>
      <vt:lpstr>РОССИЯ в региональных конфликтах постсоветского периода</vt:lpstr>
      <vt:lpstr>КУРС ПОЗВОЛЯЕТ:</vt:lpstr>
      <vt:lpstr>Традиционные региональные сферы экономических, политических и военных интересов Российского государства </vt:lpstr>
      <vt:lpstr>Россия как региональная держава</vt:lpstr>
      <vt:lpstr>Политика федерального центра в конфликтах на Северном Кавказе</vt:lpstr>
      <vt:lpstr>Россия и Приднестровский конфликт</vt:lpstr>
      <vt:lpstr>Россия и Абхазский конфликт</vt:lpstr>
      <vt:lpstr>Россия и Южноосетинский конфликт</vt:lpstr>
      <vt:lpstr>Отношение России к Карабахскому конфликту  </vt:lpstr>
      <vt:lpstr>Россия и гражданская война в Таджикистане </vt:lpstr>
      <vt:lpstr>Россия и Украинский кризис</vt:lpstr>
      <vt:lpstr>Россия и конфликты в бывшей Югославии</vt:lpstr>
      <vt:lpstr>Россия и афганский конфликт на современном этапе</vt:lpstr>
      <vt:lpstr>Политика России на Корейском полуострове</vt:lpstr>
      <vt:lpstr>Россия и арабо-израильский конфликт</vt:lpstr>
      <vt:lpstr>Россия в Сирийском конфликте</vt:lpstr>
      <vt:lpstr>Россия в региональных конфликтах постсоветского периода </vt:lpstr>
      <vt:lpstr>ЗАПИСЫВАЙТЕСЬ, ДРУЗЬЯ! </vt:lpstr>
    </vt:vector>
  </TitlesOfParts>
  <Company>SPecialiST RePack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 региональных конфликтах постсоветского периода</dc:title>
  <dc:creator>Вадим</dc:creator>
  <cp:lastModifiedBy>Ivan Krivushin</cp:lastModifiedBy>
  <cp:revision>25</cp:revision>
  <dcterms:created xsi:type="dcterms:W3CDTF">2018-03-10T08:17:14Z</dcterms:created>
  <dcterms:modified xsi:type="dcterms:W3CDTF">2018-03-10T12:48:51Z</dcterms:modified>
</cp:coreProperties>
</file>