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4" r:id="rId4"/>
    <p:sldId id="265" r:id="rId5"/>
    <p:sldId id="266" r:id="rId6"/>
    <p:sldId id="263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300" y="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5C3EA-91CC-442B-AC5C-FF70865D7A6B}" type="doc">
      <dgm:prSet loTypeId="urn:microsoft.com/office/officeart/2005/8/layout/matrix3" loCatId="matrix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0BF7AF4-6AFA-47C0-9EE2-A340ABA4A7F1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Восточная Азия: Цивилизация и современные процессы в обществе </a:t>
          </a:r>
        </a:p>
      </dgm:t>
    </dgm:pt>
    <dgm:pt modelId="{48974D79-AF6D-47CC-87A7-A1D8D9F2AD31}" type="parTrans" cxnId="{0C0DAB2F-99E3-4F3E-A7D0-D9A5E35EE674}">
      <dgm:prSet/>
      <dgm:spPr/>
      <dgm:t>
        <a:bodyPr/>
        <a:lstStyle/>
        <a:p>
          <a:endParaRPr lang="ru-RU"/>
        </a:p>
      </dgm:t>
    </dgm:pt>
    <dgm:pt modelId="{491F4468-7513-4662-A2AB-87DB9FB12BD9}" type="sibTrans" cxnId="{0C0DAB2F-99E3-4F3E-A7D0-D9A5E35EE674}">
      <dgm:prSet/>
      <dgm:spPr/>
      <dgm:t>
        <a:bodyPr/>
        <a:lstStyle/>
        <a:p>
          <a:endParaRPr lang="ru-RU"/>
        </a:p>
      </dgm:t>
    </dgm:pt>
    <dgm:pt modelId="{5B70BB11-A779-45F0-838D-384FD01F430C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Южная и Юго-Восточная Азия: Духовная культура</a:t>
          </a:r>
        </a:p>
        <a:p>
          <a:endParaRPr lang="ru-RU" dirty="0"/>
        </a:p>
      </dgm:t>
    </dgm:pt>
    <dgm:pt modelId="{F8F48940-DD32-41C4-8B6A-A0B6F957B0B1}" type="parTrans" cxnId="{0BA42E86-458B-416B-A5EC-6B31CE8D6371}">
      <dgm:prSet/>
      <dgm:spPr/>
      <dgm:t>
        <a:bodyPr/>
        <a:lstStyle/>
        <a:p>
          <a:endParaRPr lang="ru-RU"/>
        </a:p>
      </dgm:t>
    </dgm:pt>
    <dgm:pt modelId="{55502DC9-B6A1-45E1-B21E-86FC4091C9F9}" type="sibTrans" cxnId="{0BA42E86-458B-416B-A5EC-6B31CE8D6371}">
      <dgm:prSet/>
      <dgm:spPr/>
      <dgm:t>
        <a:bodyPr/>
        <a:lstStyle/>
        <a:p>
          <a:endParaRPr lang="ru-RU"/>
        </a:p>
      </dgm:t>
    </dgm:pt>
    <dgm:pt modelId="{815EEF94-3307-47A7-BFE0-174BCDB24A81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Южная и Юго-Восточная Азия: Экономика и политика</a:t>
          </a:r>
        </a:p>
        <a:p>
          <a:endParaRPr lang="ru-RU" dirty="0"/>
        </a:p>
      </dgm:t>
    </dgm:pt>
    <dgm:pt modelId="{230243FC-6D11-49BD-AB68-F3D7BB86408E}" type="parTrans" cxnId="{7B31398E-18D2-4FB8-B016-B2D12793B8AE}">
      <dgm:prSet/>
      <dgm:spPr/>
      <dgm:t>
        <a:bodyPr/>
        <a:lstStyle/>
        <a:p>
          <a:endParaRPr lang="ru-RU"/>
        </a:p>
      </dgm:t>
    </dgm:pt>
    <dgm:pt modelId="{01943BEB-D3CC-45C2-8020-D4546ACDAC48}" type="sibTrans" cxnId="{7B31398E-18D2-4FB8-B016-B2D12793B8AE}">
      <dgm:prSet/>
      <dgm:spPr/>
      <dgm:t>
        <a:bodyPr/>
        <a:lstStyle/>
        <a:p>
          <a:endParaRPr lang="ru-RU"/>
        </a:p>
      </dgm:t>
    </dgm:pt>
    <dgm:pt modelId="{361CC285-E0C2-4BDF-9761-1CA06A94A663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/>
            <a:t>Деловая культура и бизнес-стратегии в Азии</a:t>
          </a:r>
        </a:p>
        <a:p>
          <a:endParaRPr lang="ru-RU" dirty="0"/>
        </a:p>
      </dgm:t>
    </dgm:pt>
    <dgm:pt modelId="{14012290-C07B-41DE-806D-F7F6B1500532}" type="parTrans" cxnId="{2D6A292A-3133-4BF3-8A45-9A6C480A1A48}">
      <dgm:prSet/>
      <dgm:spPr/>
      <dgm:t>
        <a:bodyPr/>
        <a:lstStyle/>
        <a:p>
          <a:endParaRPr lang="ru-RU"/>
        </a:p>
      </dgm:t>
    </dgm:pt>
    <dgm:pt modelId="{5C85CC38-CA9A-49A2-ACFA-721CBEB5DB55}" type="sibTrans" cxnId="{2D6A292A-3133-4BF3-8A45-9A6C480A1A48}">
      <dgm:prSet/>
      <dgm:spPr/>
      <dgm:t>
        <a:bodyPr/>
        <a:lstStyle/>
        <a:p>
          <a:endParaRPr lang="ru-RU"/>
        </a:p>
      </dgm:t>
    </dgm:pt>
    <dgm:pt modelId="{2ACDCA9E-8B86-4791-B27B-5FF45AE85D0B}" type="pres">
      <dgm:prSet presAssocID="{8EA5C3EA-91CC-442B-AC5C-FF70865D7A6B}" presName="matrix" presStyleCnt="0">
        <dgm:presLayoutVars>
          <dgm:chMax val="1"/>
          <dgm:dir/>
          <dgm:resizeHandles val="exact"/>
        </dgm:presLayoutVars>
      </dgm:prSet>
      <dgm:spPr/>
    </dgm:pt>
    <dgm:pt modelId="{1DC7A9F1-6438-4D15-BBED-EAF82E71A800}" type="pres">
      <dgm:prSet presAssocID="{8EA5C3EA-91CC-442B-AC5C-FF70865D7A6B}" presName="diamond" presStyleLbl="bgShp" presStyleIdx="0" presStyleCnt="1" custLinFactNeighborY="-1641"/>
      <dgm:spPr>
        <a:solidFill>
          <a:srgbClr val="002060"/>
        </a:solidFill>
      </dgm:spPr>
    </dgm:pt>
    <dgm:pt modelId="{EAA64062-A276-4E77-9506-BC7453285E41}" type="pres">
      <dgm:prSet presAssocID="{8EA5C3EA-91CC-442B-AC5C-FF70865D7A6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9D1A3DE-0519-4271-9B00-64B69FB9A10B}" type="pres">
      <dgm:prSet presAssocID="{8EA5C3EA-91CC-442B-AC5C-FF70865D7A6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6DB82CD-634F-4995-9B2A-D21CB416CFE0}" type="pres">
      <dgm:prSet presAssocID="{8EA5C3EA-91CC-442B-AC5C-FF70865D7A6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D897E98-4600-4203-B230-4E333C845530}" type="pres">
      <dgm:prSet presAssocID="{8EA5C3EA-91CC-442B-AC5C-FF70865D7A6B}" presName="quad4" presStyleLbl="node1" presStyleIdx="3" presStyleCnt="4" custLinFactNeighborX="-1659" custLinFactNeighborY="-400">
        <dgm:presLayoutVars>
          <dgm:chMax val="0"/>
          <dgm:chPref val="0"/>
          <dgm:bulletEnabled val="1"/>
        </dgm:presLayoutVars>
      </dgm:prSet>
      <dgm:spPr/>
    </dgm:pt>
  </dgm:ptLst>
  <dgm:cxnLst>
    <dgm:cxn modelId="{0D66CE19-910F-4C0E-9561-85C1B3B282B7}" type="presOf" srcId="{815EEF94-3307-47A7-BFE0-174BCDB24A81}" destId="{46DB82CD-634F-4995-9B2A-D21CB416CFE0}" srcOrd="0" destOrd="0" presId="urn:microsoft.com/office/officeart/2005/8/layout/matrix3"/>
    <dgm:cxn modelId="{2D6A292A-3133-4BF3-8A45-9A6C480A1A48}" srcId="{8EA5C3EA-91CC-442B-AC5C-FF70865D7A6B}" destId="{361CC285-E0C2-4BDF-9761-1CA06A94A663}" srcOrd="3" destOrd="0" parTransId="{14012290-C07B-41DE-806D-F7F6B1500532}" sibTransId="{5C85CC38-CA9A-49A2-ACFA-721CBEB5DB55}"/>
    <dgm:cxn modelId="{0C0DAB2F-99E3-4F3E-A7D0-D9A5E35EE674}" srcId="{8EA5C3EA-91CC-442B-AC5C-FF70865D7A6B}" destId="{00BF7AF4-6AFA-47C0-9EE2-A340ABA4A7F1}" srcOrd="0" destOrd="0" parTransId="{48974D79-AF6D-47CC-87A7-A1D8D9F2AD31}" sibTransId="{491F4468-7513-4662-A2AB-87DB9FB12BD9}"/>
    <dgm:cxn modelId="{6C25C533-2B22-4473-BEC4-C9A740AEF93F}" type="presOf" srcId="{00BF7AF4-6AFA-47C0-9EE2-A340ABA4A7F1}" destId="{EAA64062-A276-4E77-9506-BC7453285E41}" srcOrd="0" destOrd="0" presId="urn:microsoft.com/office/officeart/2005/8/layout/matrix3"/>
    <dgm:cxn modelId="{DCD6E93A-BD11-497D-AEFB-D8AA3145CAB0}" type="presOf" srcId="{361CC285-E0C2-4BDF-9761-1CA06A94A663}" destId="{DD897E98-4600-4203-B230-4E333C845530}" srcOrd="0" destOrd="0" presId="urn:microsoft.com/office/officeart/2005/8/layout/matrix3"/>
    <dgm:cxn modelId="{DE850F6C-D1DE-47D3-9337-627F70A39A1B}" type="presOf" srcId="{8EA5C3EA-91CC-442B-AC5C-FF70865D7A6B}" destId="{2ACDCA9E-8B86-4791-B27B-5FF45AE85D0B}" srcOrd="0" destOrd="0" presId="urn:microsoft.com/office/officeart/2005/8/layout/matrix3"/>
    <dgm:cxn modelId="{0BA42E86-458B-416B-A5EC-6B31CE8D6371}" srcId="{8EA5C3EA-91CC-442B-AC5C-FF70865D7A6B}" destId="{5B70BB11-A779-45F0-838D-384FD01F430C}" srcOrd="1" destOrd="0" parTransId="{F8F48940-DD32-41C4-8B6A-A0B6F957B0B1}" sibTransId="{55502DC9-B6A1-45E1-B21E-86FC4091C9F9}"/>
    <dgm:cxn modelId="{7B31398E-18D2-4FB8-B016-B2D12793B8AE}" srcId="{8EA5C3EA-91CC-442B-AC5C-FF70865D7A6B}" destId="{815EEF94-3307-47A7-BFE0-174BCDB24A81}" srcOrd="2" destOrd="0" parTransId="{230243FC-6D11-49BD-AB68-F3D7BB86408E}" sibTransId="{01943BEB-D3CC-45C2-8020-D4546ACDAC48}"/>
    <dgm:cxn modelId="{8E65A29C-A1DE-4E67-8E4D-069BC314E691}" type="presOf" srcId="{5B70BB11-A779-45F0-838D-384FD01F430C}" destId="{19D1A3DE-0519-4271-9B00-64B69FB9A10B}" srcOrd="0" destOrd="0" presId="urn:microsoft.com/office/officeart/2005/8/layout/matrix3"/>
    <dgm:cxn modelId="{59719625-0926-443D-BB0D-3C8E7FE7A657}" type="presParOf" srcId="{2ACDCA9E-8B86-4791-B27B-5FF45AE85D0B}" destId="{1DC7A9F1-6438-4D15-BBED-EAF82E71A800}" srcOrd="0" destOrd="0" presId="urn:microsoft.com/office/officeart/2005/8/layout/matrix3"/>
    <dgm:cxn modelId="{038954CD-54EE-48ED-AAFC-8936D3D8F347}" type="presParOf" srcId="{2ACDCA9E-8B86-4791-B27B-5FF45AE85D0B}" destId="{EAA64062-A276-4E77-9506-BC7453285E41}" srcOrd="1" destOrd="0" presId="urn:microsoft.com/office/officeart/2005/8/layout/matrix3"/>
    <dgm:cxn modelId="{83AB3174-EC35-446F-BF0B-61998BE1D873}" type="presParOf" srcId="{2ACDCA9E-8B86-4791-B27B-5FF45AE85D0B}" destId="{19D1A3DE-0519-4271-9B00-64B69FB9A10B}" srcOrd="2" destOrd="0" presId="urn:microsoft.com/office/officeart/2005/8/layout/matrix3"/>
    <dgm:cxn modelId="{426E72FF-27E3-495F-8E95-572F355F1A61}" type="presParOf" srcId="{2ACDCA9E-8B86-4791-B27B-5FF45AE85D0B}" destId="{46DB82CD-634F-4995-9B2A-D21CB416CFE0}" srcOrd="3" destOrd="0" presId="urn:microsoft.com/office/officeart/2005/8/layout/matrix3"/>
    <dgm:cxn modelId="{4CC97490-4575-4E49-9B0C-00CACD297932}" type="presParOf" srcId="{2ACDCA9E-8B86-4791-B27B-5FF45AE85D0B}" destId="{DD897E98-4600-4203-B230-4E333C84553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7A9F1-6438-4D15-BBED-EAF82E71A800}">
      <dsp:nvSpPr>
        <dsp:cNvPr id="0" name=""/>
        <dsp:cNvSpPr/>
      </dsp:nvSpPr>
      <dsp:spPr>
        <a:xfrm>
          <a:off x="2769251" y="0"/>
          <a:ext cx="11095344" cy="11095344"/>
        </a:xfrm>
        <a:prstGeom prst="diamond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AA64062-A276-4E77-9506-BC7453285E41}">
      <dsp:nvSpPr>
        <dsp:cNvPr id="0" name=""/>
        <dsp:cNvSpPr/>
      </dsp:nvSpPr>
      <dsp:spPr>
        <a:xfrm>
          <a:off x="3823309" y="1054057"/>
          <a:ext cx="4327184" cy="4327184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Восточная Азия: Цивилизация и современные процессы в обществе </a:t>
          </a:r>
        </a:p>
      </dsp:txBody>
      <dsp:txXfrm>
        <a:off x="4034545" y="1265293"/>
        <a:ext cx="3904712" cy="3904712"/>
      </dsp:txXfrm>
    </dsp:sp>
    <dsp:sp modelId="{19D1A3DE-0519-4271-9B00-64B69FB9A10B}">
      <dsp:nvSpPr>
        <dsp:cNvPr id="0" name=""/>
        <dsp:cNvSpPr/>
      </dsp:nvSpPr>
      <dsp:spPr>
        <a:xfrm>
          <a:off x="8483354" y="1054057"/>
          <a:ext cx="4327184" cy="432718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Южная и Юго-Восточная Азия: Духовная культура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8694590" y="1265293"/>
        <a:ext cx="3904712" cy="3904712"/>
      </dsp:txXfrm>
    </dsp:sp>
    <dsp:sp modelId="{46DB82CD-634F-4995-9B2A-D21CB416CFE0}">
      <dsp:nvSpPr>
        <dsp:cNvPr id="0" name=""/>
        <dsp:cNvSpPr/>
      </dsp:nvSpPr>
      <dsp:spPr>
        <a:xfrm>
          <a:off x="3823309" y="5714102"/>
          <a:ext cx="4327184" cy="432718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Южная и Юго-Восточная Азия: Экономика и политика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4034545" y="5925338"/>
        <a:ext cx="3904712" cy="3904712"/>
      </dsp:txXfrm>
    </dsp:sp>
    <dsp:sp modelId="{DD897E98-4600-4203-B230-4E333C845530}">
      <dsp:nvSpPr>
        <dsp:cNvPr id="0" name=""/>
        <dsp:cNvSpPr/>
      </dsp:nvSpPr>
      <dsp:spPr>
        <a:xfrm>
          <a:off x="8411566" y="5696793"/>
          <a:ext cx="4327184" cy="432718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63500" dist="127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Деловая культура и бизнес-стратегии в Азии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200" kern="1200" dirty="0"/>
        </a:p>
      </dsp:txBody>
      <dsp:txXfrm>
        <a:off x="8622802" y="5908029"/>
        <a:ext cx="3904712" cy="3904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2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28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48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69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4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«Место ввода цитаты».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Изображение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6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0370343" y="1604166"/>
            <a:ext cx="1" cy="2777349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2" name="Очень крутой…"/>
          <p:cNvSpPr txBox="1"/>
          <p:nvPr/>
        </p:nvSpPr>
        <p:spPr>
          <a:xfrm>
            <a:off x="6287344" y="5201816"/>
            <a:ext cx="16273808" cy="2392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Азия – модели альтернативной глобализации</a:t>
            </a:r>
            <a:endParaRPr dirty="0"/>
          </a:p>
        </p:txBody>
      </p:sp>
      <p:sp>
        <p:nvSpPr>
          <p:cNvPr id="54" name="Название подразделения,  лаборатории, факультета и т.д."/>
          <p:cNvSpPr txBox="1"/>
          <p:nvPr/>
        </p:nvSpPr>
        <p:spPr>
          <a:xfrm>
            <a:off x="6420764" y="1527714"/>
            <a:ext cx="10835725" cy="143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Департамент 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sp>
        <p:nvSpPr>
          <p:cNvPr id="55" name="Москва, 2017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 defTabSz="642937">
              <a:defRPr sz="2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 err="1"/>
              <a:t>Москва</a:t>
            </a:r>
            <a:r>
              <a:rPr dirty="0"/>
              <a:t>, 20</a:t>
            </a:r>
            <a:r>
              <a:rPr lang="ru-RU" dirty="0"/>
              <a:t>20</a:t>
            </a:r>
            <a:endParaRPr dirty="0"/>
          </a:p>
        </p:txBody>
      </p:sp>
      <p:pic>
        <p:nvPicPr>
          <p:cNvPr id="56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0" y="1330739"/>
            <a:ext cx="2736119" cy="264554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Название подразделения,  лаборатории, факультета и т.д."/>
          <p:cNvSpPr txBox="1"/>
          <p:nvPr/>
        </p:nvSpPr>
        <p:spPr>
          <a:xfrm>
            <a:off x="6791400" y="8414877"/>
            <a:ext cx="10835725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42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МАЙНОР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4" descr="Sidemen-bali.jpg">
            <a:extLst>
              <a:ext uri="{FF2B5EF4-FFF2-40B4-BE49-F238E27FC236}">
                <a16:creationId xmlns:a16="http://schemas.microsoft.com/office/drawing/2014/main" id="{F7AEF908-71E0-4243-AC15-829280BE3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3" y="8146311"/>
            <a:ext cx="7566903" cy="504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Дисциплины</a:t>
            </a: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/>
              <a:t>Департамент 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11868422"/>
              </p:ext>
            </p:extLst>
          </p:nvPr>
        </p:nvGraphicFramePr>
        <p:xfrm>
          <a:off x="-1116094" y="2385354"/>
          <a:ext cx="16633848" cy="1109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Изображение 6" descr="88038.ngsversion.1425777195510.adapt.1900.1.jpg">
            <a:extLst>
              <a:ext uri="{FF2B5EF4-FFF2-40B4-BE49-F238E27FC236}">
                <a16:creationId xmlns:a16="http://schemas.microsoft.com/office/drawing/2014/main" id="{6508A1C5-F180-481A-8225-7DB0AAA583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3" y="2643366"/>
            <a:ext cx="7566903" cy="5041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793431-894F-45C7-82C7-BD3178565C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20" b="2870"/>
          <a:stretch/>
        </p:blipFill>
        <p:spPr>
          <a:xfrm>
            <a:off x="7222696" y="2286272"/>
            <a:ext cx="4731555" cy="373285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B2C992-66FF-4FD4-8012-7581D7130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5840" y="1996343"/>
            <a:ext cx="4191906" cy="4101563"/>
          </a:xfrm>
          <a:prstGeom prst="rect">
            <a:avLst/>
          </a:prstGeom>
        </p:spPr>
      </p:pic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Лекторы </a:t>
            </a: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/>
              <a:t>Департамент 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/>
          <p:cNvSpPr txBox="1"/>
          <p:nvPr/>
        </p:nvSpPr>
        <p:spPr>
          <a:xfrm>
            <a:off x="2718331" y="6365702"/>
            <a:ext cx="7313902" cy="16215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Солодкова Ольга Леонидовна</a:t>
            </a:r>
          </a:p>
          <a:p>
            <a:pPr algn="just"/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исторических наук, доцент, индолог</a:t>
            </a:r>
            <a:endParaRPr kumimoji="0" lang="ru-RU" sz="32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11793" y="6227202"/>
            <a:ext cx="7764861" cy="18985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Малявин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исторических наук, профессор,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синолог</a:t>
            </a:r>
            <a:r>
              <a:rPr lang="ru-RU" dirty="0"/>
              <a:t>. </a:t>
            </a:r>
            <a:endParaRPr kumimoji="0" lang="ru-RU" sz="3200" b="1" i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Light"/>
            </a:endParaRPr>
          </a:p>
        </p:txBody>
      </p:sp>
      <p:pic>
        <p:nvPicPr>
          <p:cNvPr id="23" name="Изображение 5" descr="10970404216_8685be90b7_b.jpg">
            <a:extLst>
              <a:ext uri="{FF2B5EF4-FFF2-40B4-BE49-F238E27FC236}">
                <a16:creationId xmlns:a16="http://schemas.microsoft.com/office/drawing/2014/main" id="{32346138-6C47-4C5F-A285-EF0D2B7D2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06" y="8439449"/>
            <a:ext cx="6568059" cy="4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C77780D-6D7B-43CE-A176-5571A808B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090" y="8465511"/>
            <a:ext cx="7030812" cy="4689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808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Что я  буду знать?</a:t>
            </a: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/>
              <a:t>Департамент 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598712" y="2868045"/>
            <a:ext cx="231865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Политическую и экономическую карты Азии, расстановку сил</a:t>
            </a:r>
          </a:p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Специфику растущих экономик в регионе</a:t>
            </a:r>
          </a:p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Азиатское понимание глобализации</a:t>
            </a:r>
          </a:p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культуры, цивилизаций и их связи с идеологией</a:t>
            </a:r>
          </a:p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предпринимательства в Азии</a:t>
            </a:r>
          </a:p>
          <a:p>
            <a:pPr marL="685800" lvl="0" indent="-685800" algn="l">
              <a:buFont typeface="Wingdings" panose="05000000000000000000" pitchFamily="2" charset="2"/>
              <a:buChar char="ü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ведение бизнеса в Азии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endParaRPr lang="ru-RU" sz="3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Изображение 6" descr="coal-india.jpg">
            <a:extLst>
              <a:ext uri="{FF2B5EF4-FFF2-40B4-BE49-F238E27FC236}">
                <a16:creationId xmlns:a16="http://schemas.microsoft.com/office/drawing/2014/main" id="{9307B94C-32F8-469D-BB46-42E178DA3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540" y="7901670"/>
            <a:ext cx="7226597" cy="481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7" descr="арендра Моди">
            <a:extLst>
              <a:ext uri="{FF2B5EF4-FFF2-40B4-BE49-F238E27FC236}">
                <a16:creationId xmlns:a16="http://schemas.microsoft.com/office/drawing/2014/main" id="{A8FD57F2-63AA-4919-897F-3BE9123AF9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0" y="7914598"/>
            <a:ext cx="6939480" cy="481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B7AC08A-46A2-464B-8B84-DE84D99A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70" y="7910307"/>
            <a:ext cx="7224267" cy="4816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8018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Линия"/>
          <p:cNvSpPr/>
          <p:nvPr/>
        </p:nvSpPr>
        <p:spPr>
          <a:xfrm>
            <a:off x="1201065" y="2214562"/>
            <a:ext cx="21506373" cy="1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/>
            </a:pPr>
            <a:endParaRPr/>
          </a:p>
        </p:txBody>
      </p:sp>
      <p:sp>
        <p:nvSpPr>
          <p:cNvPr id="59" name="Очень крутой заголовок…"/>
          <p:cNvSpPr txBox="1"/>
          <p:nvPr/>
        </p:nvSpPr>
        <p:spPr>
          <a:xfrm>
            <a:off x="2758952" y="586180"/>
            <a:ext cx="16073440" cy="2313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/>
          <a:lstStyle/>
          <a:p>
            <a:pPr algn="l">
              <a:defRPr sz="7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/>
              <a:t>Больше, чем просто пары… </a:t>
            </a:r>
            <a:endParaRPr dirty="0"/>
          </a:p>
        </p:txBody>
      </p:sp>
      <p:sp>
        <p:nvSpPr>
          <p:cNvPr id="62" name="Название подразделения, лаборатории, факультета и т.д."/>
          <p:cNvSpPr txBox="1"/>
          <p:nvPr/>
        </p:nvSpPr>
        <p:spPr>
          <a:xfrm>
            <a:off x="11338744" y="757698"/>
            <a:ext cx="11366416" cy="88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defRPr sz="24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/>
              <a:t>Департамент зарубежного регионоведения</a:t>
            </a:r>
            <a:br>
              <a:rPr lang="ru-RU" dirty="0"/>
            </a:br>
            <a:r>
              <a:rPr lang="ru-RU" dirty="0"/>
              <a:t>Факультет мировой экономики и мировой политики</a:t>
            </a:r>
            <a:endParaRPr dirty="0"/>
          </a:p>
        </p:txBody>
      </p:sp>
      <p:pic>
        <p:nvPicPr>
          <p:cNvPr id="63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06" y="586180"/>
            <a:ext cx="1199579" cy="1199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494" y="8154144"/>
            <a:ext cx="5808544" cy="43564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488" y="3030616"/>
            <a:ext cx="5808550" cy="43564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54" y="8157265"/>
            <a:ext cx="5808548" cy="43564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53" y="2928217"/>
            <a:ext cx="5808550" cy="43564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920" y="2992338"/>
            <a:ext cx="5808550" cy="435641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9023648" y="8514184"/>
            <a:ext cx="64869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Имитационные Модели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Контакты</a:t>
            </a:r>
            <a:endParaRPr lang="en-US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Выступления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Мероприятия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Эксклюзивные Знания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Навыки 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endParaRPr lang="ru-RU" sz="3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ru-RU" sz="3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255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438" y="1097360"/>
            <a:ext cx="3195850" cy="309005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Телефон.: +Х (ХХХ) ХХХ ХХХХ"/>
          <p:cNvSpPr txBox="1"/>
          <p:nvPr/>
        </p:nvSpPr>
        <p:spPr>
          <a:xfrm>
            <a:off x="10216576" y="11953726"/>
            <a:ext cx="2400548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en-US" dirty="0"/>
              <a:t>irs@hse.ru</a:t>
            </a:r>
            <a:endParaRPr dirty="0"/>
          </a:p>
        </p:txBody>
      </p:sp>
      <p:sp>
        <p:nvSpPr>
          <p:cNvPr id="7" name="Телефон.: +Х (ХХХ) ХХХ ХХХХ"/>
          <p:cNvSpPr txBox="1"/>
          <p:nvPr/>
        </p:nvSpPr>
        <p:spPr>
          <a:xfrm>
            <a:off x="7012034" y="12441721"/>
            <a:ext cx="8712658" cy="51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dirty="0"/>
              <a:t>+7(495)772-95-90</a:t>
            </a:r>
            <a:r>
              <a:rPr lang="en-US" dirty="0"/>
              <a:t> </a:t>
            </a:r>
            <a:r>
              <a:rPr lang="ru-RU" dirty="0"/>
              <a:t>*23146</a:t>
            </a:r>
            <a:endParaRPr dirty="0"/>
          </a:p>
        </p:txBody>
      </p:sp>
      <p:sp>
        <p:nvSpPr>
          <p:cNvPr id="9" name="Телефон.: +Х (ХХХ) ХХХ ХХХХ"/>
          <p:cNvSpPr txBox="1"/>
          <p:nvPr/>
        </p:nvSpPr>
        <p:spPr>
          <a:xfrm>
            <a:off x="5285992" y="4627080"/>
            <a:ext cx="12164742" cy="100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 defTabSz="642937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зарубежного регионоведения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мировой экономики и мировой политики</a:t>
            </a:r>
          </a:p>
        </p:txBody>
      </p:sp>
      <p:pic>
        <p:nvPicPr>
          <p:cNvPr id="8" name="Содержимое 3" descr="6bf4ea864195cfe72525ae9c003d3669.jpg">
            <a:extLst>
              <a:ext uri="{FF2B5EF4-FFF2-40B4-BE49-F238E27FC236}">
                <a16:creationId xmlns:a16="http://schemas.microsoft.com/office/drawing/2014/main" id="{6B3F02A2-EF5B-4903-8669-FE098E0E7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b="9009"/>
          <a:stretch>
            <a:fillRect/>
          </a:stretch>
        </p:blipFill>
        <p:spPr>
          <a:xfrm>
            <a:off x="6215336" y="5769861"/>
            <a:ext cx="10356851" cy="56958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192</Words>
  <Application>Microsoft Office PowerPoint</Application>
  <PresentationFormat>Произвольный</PresentationFormat>
  <Paragraphs>35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Helvetica Light</vt:lpstr>
      <vt:lpstr>Helvetica Neue</vt:lpstr>
      <vt:lpstr>Arial</vt:lpstr>
      <vt:lpstr>Arial Narrow</vt:lpstr>
      <vt:lpstr>Helvetica</vt:lpstr>
      <vt:lpstr>Times New Roman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Садыгзаде Мурад Салех Оглы</dc:creator>
  <cp:lastModifiedBy>Дронова Дарья Алексеевна</cp:lastModifiedBy>
  <cp:revision>18</cp:revision>
  <dcterms:modified xsi:type="dcterms:W3CDTF">2020-03-18T21:06:18Z</dcterms:modified>
</cp:coreProperties>
</file>