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301" r:id="rId3"/>
    <p:sldId id="296" r:id="rId4"/>
    <p:sldId id="303" r:id="rId5"/>
    <p:sldId id="304" r:id="rId6"/>
    <p:sldId id="307" r:id="rId7"/>
    <p:sldId id="308" r:id="rId8"/>
    <p:sldId id="310" r:id="rId9"/>
    <p:sldId id="298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263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54" autoAdjust="0"/>
  </p:normalViewPr>
  <p:slideViewPr>
    <p:cSldViewPr>
      <p:cViewPr varScale="1">
        <p:scale>
          <a:sx n="53" d="100"/>
          <a:sy n="53" d="100"/>
        </p:scale>
        <p:origin x="714" y="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1BA59-0894-1A47-88B9-E56AEF252E1D}" type="doc">
      <dgm:prSet loTypeId="urn:microsoft.com/office/officeart/2005/8/layout/list1" loCatId="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21AEB5D-0385-DE41-8137-1EC0FBF53442}">
      <dgm:prSet custT="1"/>
      <dgm:spPr/>
      <dgm:t>
        <a:bodyPr/>
        <a:lstStyle/>
        <a:p>
          <a:pPr rtl="0"/>
          <a:r>
            <a:rPr lang="ru-RU" sz="4000" b="1" dirty="0"/>
            <a:t>По обязательности</a:t>
          </a:r>
        </a:p>
      </dgm:t>
    </dgm:pt>
    <dgm:pt modelId="{CD8F9190-046A-3647-B089-30AEE4E5148C}" type="parTrans" cxnId="{A3788CEA-40C3-814A-8950-93B80E8B8303}">
      <dgm:prSet/>
      <dgm:spPr/>
      <dgm:t>
        <a:bodyPr/>
        <a:lstStyle/>
        <a:p>
          <a:endParaRPr lang="ru-RU" sz="3200"/>
        </a:p>
      </dgm:t>
    </dgm:pt>
    <dgm:pt modelId="{921D8467-15D9-0348-B7CE-2A804CCCF641}" type="sibTrans" cxnId="{A3788CEA-40C3-814A-8950-93B80E8B8303}">
      <dgm:prSet/>
      <dgm:spPr/>
      <dgm:t>
        <a:bodyPr/>
        <a:lstStyle/>
        <a:p>
          <a:endParaRPr lang="ru-RU" sz="3200"/>
        </a:p>
      </dgm:t>
    </dgm:pt>
    <dgm:pt modelId="{DD6041AE-FD5C-CB4F-943A-2F251198AA67}">
      <dgm:prSet custT="1"/>
      <dgm:spPr/>
      <dgm:t>
        <a:bodyPr/>
        <a:lstStyle/>
        <a:p>
          <a:pPr rtl="0"/>
          <a:r>
            <a:rPr lang="ru-RU" sz="3200" dirty="0"/>
            <a:t>обязательные (именно в указанное время и из определенного списка) – с оценкой</a:t>
          </a:r>
        </a:p>
      </dgm:t>
    </dgm:pt>
    <dgm:pt modelId="{C88D996D-4E77-834B-9112-ADBEE2E419BD}" type="parTrans" cxnId="{09473F1E-1608-9D4B-B622-9DD3A5B5B416}">
      <dgm:prSet/>
      <dgm:spPr/>
      <dgm:t>
        <a:bodyPr/>
        <a:lstStyle/>
        <a:p>
          <a:endParaRPr lang="ru-RU" sz="3200"/>
        </a:p>
      </dgm:t>
    </dgm:pt>
    <dgm:pt modelId="{D4E5DD44-A3DD-EF48-B131-EFEB3AB97F13}" type="sibTrans" cxnId="{09473F1E-1608-9D4B-B622-9DD3A5B5B416}">
      <dgm:prSet/>
      <dgm:spPr/>
      <dgm:t>
        <a:bodyPr/>
        <a:lstStyle/>
        <a:p>
          <a:endParaRPr lang="ru-RU" sz="3200"/>
        </a:p>
      </dgm:t>
    </dgm:pt>
    <dgm:pt modelId="{B8DDE4CE-A2F0-F84A-BE9D-4B3161AF5C1F}">
      <dgm:prSet custT="1"/>
      <dgm:spPr/>
      <dgm:t>
        <a:bodyPr/>
        <a:lstStyle/>
        <a:p>
          <a:pPr rtl="0"/>
          <a:r>
            <a:rPr lang="ru-RU" sz="3200" dirty="0"/>
            <a:t>вариативные (по свободному графику из более широкого предложения) – возможна </a:t>
          </a:r>
          <a:r>
            <a:rPr lang="ru-RU" sz="3200" dirty="0" smtClean="0"/>
            <a:t>отметка </a:t>
          </a:r>
          <a:r>
            <a:rPr lang="ru-RU" sz="3200" dirty="0"/>
            <a:t>«зачтено»</a:t>
          </a:r>
        </a:p>
      </dgm:t>
    </dgm:pt>
    <dgm:pt modelId="{8C2E11A8-A035-F248-A6AB-B851BC2DCB1A}" type="parTrans" cxnId="{8C2D8E6A-0A94-D949-A127-00FF1A68B780}">
      <dgm:prSet/>
      <dgm:spPr/>
      <dgm:t>
        <a:bodyPr/>
        <a:lstStyle/>
        <a:p>
          <a:endParaRPr lang="ru-RU" sz="3200"/>
        </a:p>
      </dgm:t>
    </dgm:pt>
    <dgm:pt modelId="{47E5C004-F726-1E4E-AC41-EDE26A1E8B3A}" type="sibTrans" cxnId="{8C2D8E6A-0A94-D949-A127-00FF1A68B780}">
      <dgm:prSet/>
      <dgm:spPr/>
      <dgm:t>
        <a:bodyPr/>
        <a:lstStyle/>
        <a:p>
          <a:endParaRPr lang="ru-RU" sz="3200"/>
        </a:p>
      </dgm:t>
    </dgm:pt>
    <dgm:pt modelId="{FE93C7FF-A82C-9B4B-8C43-5880654CBC21}">
      <dgm:prSet custT="1"/>
      <dgm:spPr/>
      <dgm:t>
        <a:bodyPr/>
        <a:lstStyle/>
        <a:p>
          <a:pPr rtl="0"/>
          <a:r>
            <a:rPr lang="ru-RU" sz="4000" b="1" dirty="0"/>
            <a:t>По ведущей деятельности</a:t>
          </a:r>
        </a:p>
      </dgm:t>
    </dgm:pt>
    <dgm:pt modelId="{FF36E966-8099-E94D-8650-34A574F665A4}" type="parTrans" cxnId="{907AF44E-EA76-BE4D-83D7-25F58487A338}">
      <dgm:prSet/>
      <dgm:spPr/>
      <dgm:t>
        <a:bodyPr/>
        <a:lstStyle/>
        <a:p>
          <a:endParaRPr lang="ru-RU" sz="3200"/>
        </a:p>
      </dgm:t>
    </dgm:pt>
    <dgm:pt modelId="{A97DED1B-198C-7442-964B-A98D7969EFCD}" type="sibTrans" cxnId="{907AF44E-EA76-BE4D-83D7-25F58487A338}">
      <dgm:prSet/>
      <dgm:spPr/>
      <dgm:t>
        <a:bodyPr/>
        <a:lstStyle/>
        <a:p>
          <a:endParaRPr lang="ru-RU" sz="3200"/>
        </a:p>
      </dgm:t>
    </dgm:pt>
    <dgm:pt modelId="{993603D5-5288-284B-98E3-D01B03CBD718}">
      <dgm:prSet custT="1"/>
      <dgm:spPr/>
      <dgm:t>
        <a:bodyPr/>
        <a:lstStyle/>
        <a:p>
          <a:pPr rtl="0"/>
          <a:r>
            <a:rPr lang="ru-RU" sz="3200" dirty="0"/>
            <a:t>Исследовательские</a:t>
          </a:r>
        </a:p>
      </dgm:t>
    </dgm:pt>
    <dgm:pt modelId="{7FB08559-AB9B-5C4F-B4A0-19ADE2131355}" type="parTrans" cxnId="{0041A85B-B471-9D41-89CD-A176065C4A96}">
      <dgm:prSet/>
      <dgm:spPr/>
      <dgm:t>
        <a:bodyPr/>
        <a:lstStyle/>
        <a:p>
          <a:endParaRPr lang="ru-RU" sz="3200"/>
        </a:p>
      </dgm:t>
    </dgm:pt>
    <dgm:pt modelId="{01E8FA0D-7EBA-E044-AB9E-551287BE8239}" type="sibTrans" cxnId="{0041A85B-B471-9D41-89CD-A176065C4A96}">
      <dgm:prSet/>
      <dgm:spPr/>
      <dgm:t>
        <a:bodyPr/>
        <a:lstStyle/>
        <a:p>
          <a:endParaRPr lang="ru-RU" sz="3200"/>
        </a:p>
      </dgm:t>
    </dgm:pt>
    <dgm:pt modelId="{5595A3DA-956D-9E46-9BF2-9A6D41B06E97}">
      <dgm:prSet custT="1"/>
      <dgm:spPr/>
      <dgm:t>
        <a:bodyPr/>
        <a:lstStyle/>
        <a:p>
          <a:pPr rtl="0"/>
          <a:r>
            <a:rPr lang="ru-RU" sz="3200" dirty="0"/>
            <a:t>Прикладные</a:t>
          </a:r>
        </a:p>
      </dgm:t>
    </dgm:pt>
    <dgm:pt modelId="{5B065A63-9F8F-CC40-999F-FC6F16CA2C21}" type="parTrans" cxnId="{CE56B3D9-DB63-C94D-B7A8-59D3554CA3EC}">
      <dgm:prSet/>
      <dgm:spPr/>
      <dgm:t>
        <a:bodyPr/>
        <a:lstStyle/>
        <a:p>
          <a:endParaRPr lang="ru-RU" sz="3200"/>
        </a:p>
      </dgm:t>
    </dgm:pt>
    <dgm:pt modelId="{192E68DE-894A-BB41-AB86-B9F3A6089124}" type="sibTrans" cxnId="{CE56B3D9-DB63-C94D-B7A8-59D3554CA3EC}">
      <dgm:prSet/>
      <dgm:spPr/>
      <dgm:t>
        <a:bodyPr/>
        <a:lstStyle/>
        <a:p>
          <a:endParaRPr lang="ru-RU" sz="3200"/>
        </a:p>
      </dgm:t>
    </dgm:pt>
    <dgm:pt modelId="{B68F9CDB-0825-7847-BB2E-9D6B5C9B66D3}">
      <dgm:prSet custT="1"/>
      <dgm:spPr/>
      <dgm:t>
        <a:bodyPr/>
        <a:lstStyle/>
        <a:p>
          <a:pPr rtl="0"/>
          <a:r>
            <a:rPr lang="ru-RU" sz="3200" dirty="0" smtClean="0"/>
            <a:t>Сервисные</a:t>
          </a:r>
          <a:endParaRPr lang="ru-RU" sz="3200" dirty="0"/>
        </a:p>
      </dgm:t>
    </dgm:pt>
    <dgm:pt modelId="{CCF9B113-E42B-0A46-AF45-ECD3E887BB6D}" type="parTrans" cxnId="{959B99BD-CEBA-B341-888B-75E374D59FAD}">
      <dgm:prSet/>
      <dgm:spPr/>
      <dgm:t>
        <a:bodyPr/>
        <a:lstStyle/>
        <a:p>
          <a:endParaRPr lang="ru-RU" sz="3200"/>
        </a:p>
      </dgm:t>
    </dgm:pt>
    <dgm:pt modelId="{E2A0E511-E768-ED42-9A46-507DA0F13888}" type="sibTrans" cxnId="{959B99BD-CEBA-B341-888B-75E374D59FAD}">
      <dgm:prSet/>
      <dgm:spPr/>
      <dgm:t>
        <a:bodyPr/>
        <a:lstStyle/>
        <a:p>
          <a:endParaRPr lang="ru-RU" sz="3200"/>
        </a:p>
      </dgm:t>
    </dgm:pt>
    <dgm:pt modelId="{FD61C38F-125B-0749-93FC-5F4755197989}">
      <dgm:prSet custT="1"/>
      <dgm:spPr/>
      <dgm:t>
        <a:bodyPr/>
        <a:lstStyle/>
        <a:p>
          <a:pPr rtl="0"/>
          <a:r>
            <a:rPr lang="ru-RU" sz="4000" b="1" dirty="0"/>
            <a:t>По числу участников</a:t>
          </a:r>
        </a:p>
      </dgm:t>
    </dgm:pt>
    <dgm:pt modelId="{6DEF2C1F-325A-0C4F-8F52-30B0F109DE1A}" type="parTrans" cxnId="{56CC19C1-DCB6-C04A-85B0-AB9D0155CF3B}">
      <dgm:prSet/>
      <dgm:spPr/>
      <dgm:t>
        <a:bodyPr/>
        <a:lstStyle/>
        <a:p>
          <a:endParaRPr lang="ru-RU" sz="3200"/>
        </a:p>
      </dgm:t>
    </dgm:pt>
    <dgm:pt modelId="{213737D6-06E0-0246-A2DE-53AA6CA8637D}" type="sibTrans" cxnId="{56CC19C1-DCB6-C04A-85B0-AB9D0155CF3B}">
      <dgm:prSet/>
      <dgm:spPr/>
      <dgm:t>
        <a:bodyPr/>
        <a:lstStyle/>
        <a:p>
          <a:endParaRPr lang="ru-RU" sz="3200"/>
        </a:p>
      </dgm:t>
    </dgm:pt>
    <dgm:pt modelId="{1C60033E-34C1-ED44-A586-C265D37EF824}">
      <dgm:prSet custT="1"/>
      <dgm:spPr/>
      <dgm:t>
        <a:bodyPr/>
        <a:lstStyle/>
        <a:p>
          <a:pPr rtl="0"/>
          <a:r>
            <a:rPr lang="ru-RU" sz="3200" dirty="0"/>
            <a:t>Индивидуальные</a:t>
          </a:r>
        </a:p>
      </dgm:t>
    </dgm:pt>
    <dgm:pt modelId="{2AACD8B8-2270-4140-8184-D90E19B245C5}" type="parTrans" cxnId="{D94FA616-65E9-A54F-9A06-67957A61AAD4}">
      <dgm:prSet/>
      <dgm:spPr/>
      <dgm:t>
        <a:bodyPr/>
        <a:lstStyle/>
        <a:p>
          <a:endParaRPr lang="ru-RU" sz="3200"/>
        </a:p>
      </dgm:t>
    </dgm:pt>
    <dgm:pt modelId="{F72832D5-9F63-2642-AAAE-778A54F5497E}" type="sibTrans" cxnId="{D94FA616-65E9-A54F-9A06-67957A61AAD4}">
      <dgm:prSet/>
      <dgm:spPr/>
      <dgm:t>
        <a:bodyPr/>
        <a:lstStyle/>
        <a:p>
          <a:endParaRPr lang="ru-RU" sz="3200"/>
        </a:p>
      </dgm:t>
    </dgm:pt>
    <dgm:pt modelId="{BDE25E8F-74AF-D340-9DE0-25F581AB448F}">
      <dgm:prSet custT="1"/>
      <dgm:spPr/>
      <dgm:t>
        <a:bodyPr/>
        <a:lstStyle/>
        <a:p>
          <a:pPr rtl="0"/>
          <a:r>
            <a:rPr lang="ru-RU" sz="3200" dirty="0"/>
            <a:t>Групповые</a:t>
          </a:r>
        </a:p>
      </dgm:t>
    </dgm:pt>
    <dgm:pt modelId="{078AA502-C3AB-1D4F-8956-05CF5F91D5D9}" type="parTrans" cxnId="{FAEB65BF-5990-A74D-B84D-5D544638DAFD}">
      <dgm:prSet/>
      <dgm:spPr/>
      <dgm:t>
        <a:bodyPr/>
        <a:lstStyle/>
        <a:p>
          <a:endParaRPr lang="ru-RU" sz="3200"/>
        </a:p>
      </dgm:t>
    </dgm:pt>
    <dgm:pt modelId="{5176CB9D-DE4C-274D-ADC4-D46492AD0BA6}" type="sibTrans" cxnId="{FAEB65BF-5990-A74D-B84D-5D544638DAFD}">
      <dgm:prSet/>
      <dgm:spPr/>
      <dgm:t>
        <a:bodyPr/>
        <a:lstStyle/>
        <a:p>
          <a:endParaRPr lang="ru-RU" sz="3200"/>
        </a:p>
      </dgm:t>
    </dgm:pt>
    <dgm:pt modelId="{2FDA40BC-7F84-4F4F-AF3A-7336A88E85E9}">
      <dgm:prSet custT="1"/>
      <dgm:spPr/>
      <dgm:t>
        <a:bodyPr/>
        <a:lstStyle/>
        <a:p>
          <a:pPr rtl="0"/>
          <a:r>
            <a:rPr lang="ru-RU" sz="4000" b="1" dirty="0"/>
            <a:t>По заказчику</a:t>
          </a:r>
        </a:p>
      </dgm:t>
    </dgm:pt>
    <dgm:pt modelId="{C4BEA38A-B39E-A94B-AEDC-C91DBB632205}" type="parTrans" cxnId="{F0F37434-95BC-934C-8563-A01B070F2CE3}">
      <dgm:prSet/>
      <dgm:spPr/>
      <dgm:t>
        <a:bodyPr/>
        <a:lstStyle/>
        <a:p>
          <a:endParaRPr lang="ru-RU" sz="3200"/>
        </a:p>
      </dgm:t>
    </dgm:pt>
    <dgm:pt modelId="{767763C3-5388-2048-BDD5-CD080A190DD5}" type="sibTrans" cxnId="{F0F37434-95BC-934C-8563-A01B070F2CE3}">
      <dgm:prSet/>
      <dgm:spPr/>
      <dgm:t>
        <a:bodyPr/>
        <a:lstStyle/>
        <a:p>
          <a:endParaRPr lang="ru-RU" sz="3200"/>
        </a:p>
      </dgm:t>
    </dgm:pt>
    <dgm:pt modelId="{A26F27FB-2146-2A4B-83F8-771701F43D54}">
      <dgm:prSet custT="1"/>
      <dgm:spPr/>
      <dgm:t>
        <a:bodyPr/>
        <a:lstStyle/>
        <a:p>
          <a:pPr rtl="0"/>
          <a:r>
            <a:rPr lang="ru-RU" sz="3200" dirty="0"/>
            <a:t>Внутренние (работники Вышки)</a:t>
          </a:r>
        </a:p>
      </dgm:t>
    </dgm:pt>
    <dgm:pt modelId="{D6363223-6260-094B-B826-14A0FF7FFDCC}" type="parTrans" cxnId="{B0FF733E-CD41-044B-8170-8F4463A191DC}">
      <dgm:prSet/>
      <dgm:spPr/>
      <dgm:t>
        <a:bodyPr/>
        <a:lstStyle/>
        <a:p>
          <a:endParaRPr lang="ru-RU" sz="3200"/>
        </a:p>
      </dgm:t>
    </dgm:pt>
    <dgm:pt modelId="{D1414ED8-2543-1641-8358-979B1660F289}" type="sibTrans" cxnId="{B0FF733E-CD41-044B-8170-8F4463A191DC}">
      <dgm:prSet/>
      <dgm:spPr/>
      <dgm:t>
        <a:bodyPr/>
        <a:lstStyle/>
        <a:p>
          <a:endParaRPr lang="ru-RU" sz="3200"/>
        </a:p>
      </dgm:t>
    </dgm:pt>
    <dgm:pt modelId="{230AEA51-FDB0-424A-B620-773DF92D694B}">
      <dgm:prSet custT="1"/>
      <dgm:spPr/>
      <dgm:t>
        <a:bodyPr/>
        <a:lstStyle/>
        <a:p>
          <a:pPr rtl="0"/>
          <a:r>
            <a:rPr lang="ru-RU" sz="3200" dirty="0"/>
            <a:t>Внешние (работодатели и иные партнеры)</a:t>
          </a:r>
        </a:p>
      </dgm:t>
    </dgm:pt>
    <dgm:pt modelId="{17CEFBE5-1D57-F94A-B596-5C173E3C1082}" type="parTrans" cxnId="{A51CF751-85E9-0D42-AF46-B080B4666A99}">
      <dgm:prSet/>
      <dgm:spPr/>
      <dgm:t>
        <a:bodyPr/>
        <a:lstStyle/>
        <a:p>
          <a:endParaRPr lang="ru-RU" sz="3200"/>
        </a:p>
      </dgm:t>
    </dgm:pt>
    <dgm:pt modelId="{95399785-AF19-F342-A684-9BF62F555638}" type="sibTrans" cxnId="{A51CF751-85E9-0D42-AF46-B080B4666A99}">
      <dgm:prSet/>
      <dgm:spPr/>
      <dgm:t>
        <a:bodyPr/>
        <a:lstStyle/>
        <a:p>
          <a:endParaRPr lang="ru-RU" sz="3200"/>
        </a:p>
      </dgm:t>
    </dgm:pt>
    <dgm:pt modelId="{F63B1746-304D-9B4F-B404-B8563366611B}" type="pres">
      <dgm:prSet presAssocID="{7691BA59-0894-1A47-88B9-E56AEF252E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AB6431-8FF9-AE4F-AA46-56EEAB396F22}" type="pres">
      <dgm:prSet presAssocID="{A21AEB5D-0385-DE41-8137-1EC0FBF53442}" presName="parentLin" presStyleCnt="0"/>
      <dgm:spPr/>
    </dgm:pt>
    <dgm:pt modelId="{CF1A5D4A-60DC-2F43-BFDD-915C0845BA1B}" type="pres">
      <dgm:prSet presAssocID="{A21AEB5D-0385-DE41-8137-1EC0FBF5344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58DE0F5-C866-1342-8E8D-35F815CB65F6}" type="pres">
      <dgm:prSet presAssocID="{A21AEB5D-0385-DE41-8137-1EC0FBF5344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BBB0-9402-0248-82AD-30E16DFA2F52}" type="pres">
      <dgm:prSet presAssocID="{A21AEB5D-0385-DE41-8137-1EC0FBF53442}" presName="negativeSpace" presStyleCnt="0"/>
      <dgm:spPr/>
    </dgm:pt>
    <dgm:pt modelId="{2487873C-5D51-F640-9467-FB9C02B22DD8}" type="pres">
      <dgm:prSet presAssocID="{A21AEB5D-0385-DE41-8137-1EC0FBF5344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3EF81-CF1A-C34B-8C6E-A93A85782393}" type="pres">
      <dgm:prSet presAssocID="{921D8467-15D9-0348-B7CE-2A804CCCF641}" presName="spaceBetweenRectangles" presStyleCnt="0"/>
      <dgm:spPr/>
    </dgm:pt>
    <dgm:pt modelId="{4D96E15D-7F4C-714D-888C-FBC77267CB5F}" type="pres">
      <dgm:prSet presAssocID="{FE93C7FF-A82C-9B4B-8C43-5880654CBC21}" presName="parentLin" presStyleCnt="0"/>
      <dgm:spPr/>
    </dgm:pt>
    <dgm:pt modelId="{32F650C9-C38D-C54C-9E72-0198E183D766}" type="pres">
      <dgm:prSet presAssocID="{FE93C7FF-A82C-9B4B-8C43-5880654CBC2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AA5FB0D-EB39-164A-977D-B8C883DB77B6}" type="pres">
      <dgm:prSet presAssocID="{FE93C7FF-A82C-9B4B-8C43-5880654CBC21}" presName="parentText" presStyleLbl="node1" presStyleIdx="1" presStyleCnt="4" custLinFactNeighborX="-9987" custLinFactNeighborY="-19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75463-5735-0D43-8F9C-0316EC9C024F}" type="pres">
      <dgm:prSet presAssocID="{FE93C7FF-A82C-9B4B-8C43-5880654CBC21}" presName="negativeSpace" presStyleCnt="0"/>
      <dgm:spPr/>
    </dgm:pt>
    <dgm:pt modelId="{3A2E0E60-1626-FB42-BFE2-E773F7337DE2}" type="pres">
      <dgm:prSet presAssocID="{FE93C7FF-A82C-9B4B-8C43-5880654CBC2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42181-EAF8-094E-8BE4-0E69D1A52F54}" type="pres">
      <dgm:prSet presAssocID="{A97DED1B-198C-7442-964B-A98D7969EFCD}" presName="spaceBetweenRectangles" presStyleCnt="0"/>
      <dgm:spPr/>
    </dgm:pt>
    <dgm:pt modelId="{F0657672-A1FA-B14C-B4C2-D8FB43CDFA11}" type="pres">
      <dgm:prSet presAssocID="{FD61C38F-125B-0749-93FC-5F4755197989}" presName="parentLin" presStyleCnt="0"/>
      <dgm:spPr/>
    </dgm:pt>
    <dgm:pt modelId="{E7E7B878-16F4-C04E-9197-97E15C3B12ED}" type="pres">
      <dgm:prSet presAssocID="{FD61C38F-125B-0749-93FC-5F475519798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525004B-0312-7444-A6E7-DC774BBE2390}" type="pres">
      <dgm:prSet presAssocID="{FD61C38F-125B-0749-93FC-5F4755197989}" presName="parentText" presStyleLbl="node1" presStyleIdx="2" presStyleCnt="4" custLinFactNeighborX="-4460" custLinFactNeighborY="-2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24758-AC80-1547-8884-7E420E76BFCF}" type="pres">
      <dgm:prSet presAssocID="{FD61C38F-125B-0749-93FC-5F4755197989}" presName="negativeSpace" presStyleCnt="0"/>
      <dgm:spPr/>
    </dgm:pt>
    <dgm:pt modelId="{C6138045-1ED4-1E4D-AA75-3AE61FB295E7}" type="pres">
      <dgm:prSet presAssocID="{FD61C38F-125B-0749-93FC-5F475519798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85ABF-543E-D54E-8799-140A24692B99}" type="pres">
      <dgm:prSet presAssocID="{213737D6-06E0-0246-A2DE-53AA6CA8637D}" presName="spaceBetweenRectangles" presStyleCnt="0"/>
      <dgm:spPr/>
    </dgm:pt>
    <dgm:pt modelId="{02558C65-B7FA-C245-A7C6-BD0554A826C6}" type="pres">
      <dgm:prSet presAssocID="{2FDA40BC-7F84-4F4F-AF3A-7336A88E85E9}" presName="parentLin" presStyleCnt="0"/>
      <dgm:spPr/>
    </dgm:pt>
    <dgm:pt modelId="{ECF4D78A-D171-8443-9495-DDCF08134B38}" type="pres">
      <dgm:prSet presAssocID="{2FDA40BC-7F84-4F4F-AF3A-7336A88E85E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9F300BC-7806-C344-8729-693208F211F3}" type="pres">
      <dgm:prSet presAssocID="{2FDA40BC-7F84-4F4F-AF3A-7336A88E85E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8FDAB-BEA7-A44F-B64D-830275AF20C0}" type="pres">
      <dgm:prSet presAssocID="{2FDA40BC-7F84-4F4F-AF3A-7336A88E85E9}" presName="negativeSpace" presStyleCnt="0"/>
      <dgm:spPr/>
    </dgm:pt>
    <dgm:pt modelId="{67004E82-1AC0-A540-AE74-FB408AF27668}" type="pres">
      <dgm:prSet presAssocID="{2FDA40BC-7F84-4F4F-AF3A-7336A88E85E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FADA2B-21B6-5E4C-8D06-3C66201DC755}" type="presOf" srcId="{2FDA40BC-7F84-4F4F-AF3A-7336A88E85E9}" destId="{ECF4D78A-D171-8443-9495-DDCF08134B38}" srcOrd="0" destOrd="0" presId="urn:microsoft.com/office/officeart/2005/8/layout/list1"/>
    <dgm:cxn modelId="{959B99BD-CEBA-B341-888B-75E374D59FAD}" srcId="{FE93C7FF-A82C-9B4B-8C43-5880654CBC21}" destId="{B68F9CDB-0825-7847-BB2E-9D6B5C9B66D3}" srcOrd="2" destOrd="0" parTransId="{CCF9B113-E42B-0A46-AF45-ECD3E887BB6D}" sibTransId="{E2A0E511-E768-ED42-9A46-507DA0F13888}"/>
    <dgm:cxn modelId="{A3788CEA-40C3-814A-8950-93B80E8B8303}" srcId="{7691BA59-0894-1A47-88B9-E56AEF252E1D}" destId="{A21AEB5D-0385-DE41-8137-1EC0FBF53442}" srcOrd="0" destOrd="0" parTransId="{CD8F9190-046A-3647-B089-30AEE4E5148C}" sibTransId="{921D8467-15D9-0348-B7CE-2A804CCCF641}"/>
    <dgm:cxn modelId="{94C41DD8-AECA-1B47-8309-1988E58F590E}" type="presOf" srcId="{B68F9CDB-0825-7847-BB2E-9D6B5C9B66D3}" destId="{3A2E0E60-1626-FB42-BFE2-E773F7337DE2}" srcOrd="0" destOrd="2" presId="urn:microsoft.com/office/officeart/2005/8/layout/list1"/>
    <dgm:cxn modelId="{A51CF751-85E9-0D42-AF46-B080B4666A99}" srcId="{2FDA40BC-7F84-4F4F-AF3A-7336A88E85E9}" destId="{230AEA51-FDB0-424A-B620-773DF92D694B}" srcOrd="1" destOrd="0" parTransId="{17CEFBE5-1D57-F94A-B596-5C173E3C1082}" sibTransId="{95399785-AF19-F342-A684-9BF62F555638}"/>
    <dgm:cxn modelId="{2C264ACF-934D-B144-A20C-5E1F91034B5B}" type="presOf" srcId="{BDE25E8F-74AF-D340-9DE0-25F581AB448F}" destId="{C6138045-1ED4-1E4D-AA75-3AE61FB295E7}" srcOrd="0" destOrd="1" presId="urn:microsoft.com/office/officeart/2005/8/layout/list1"/>
    <dgm:cxn modelId="{FAEB65BF-5990-A74D-B84D-5D544638DAFD}" srcId="{FD61C38F-125B-0749-93FC-5F4755197989}" destId="{BDE25E8F-74AF-D340-9DE0-25F581AB448F}" srcOrd="1" destOrd="0" parTransId="{078AA502-C3AB-1D4F-8956-05CF5F91D5D9}" sibTransId="{5176CB9D-DE4C-274D-ADC4-D46492AD0BA6}"/>
    <dgm:cxn modelId="{CE56B3D9-DB63-C94D-B7A8-59D3554CA3EC}" srcId="{FE93C7FF-A82C-9B4B-8C43-5880654CBC21}" destId="{5595A3DA-956D-9E46-9BF2-9A6D41B06E97}" srcOrd="1" destOrd="0" parTransId="{5B065A63-9F8F-CC40-999F-FC6F16CA2C21}" sibTransId="{192E68DE-894A-BB41-AB86-B9F3A6089124}"/>
    <dgm:cxn modelId="{5AD51AD3-6CE2-CF43-BF5E-5CA9263C4609}" type="presOf" srcId="{7691BA59-0894-1A47-88B9-E56AEF252E1D}" destId="{F63B1746-304D-9B4F-B404-B8563366611B}" srcOrd="0" destOrd="0" presId="urn:microsoft.com/office/officeart/2005/8/layout/list1"/>
    <dgm:cxn modelId="{8C2D8E6A-0A94-D949-A127-00FF1A68B780}" srcId="{A21AEB5D-0385-DE41-8137-1EC0FBF53442}" destId="{B8DDE4CE-A2F0-F84A-BE9D-4B3161AF5C1F}" srcOrd="1" destOrd="0" parTransId="{8C2E11A8-A035-F248-A6AB-B851BC2DCB1A}" sibTransId="{47E5C004-F726-1E4E-AC41-EDE26A1E8B3A}"/>
    <dgm:cxn modelId="{94698715-DCC7-5242-9DD4-395364D38814}" type="presOf" srcId="{230AEA51-FDB0-424A-B620-773DF92D694B}" destId="{67004E82-1AC0-A540-AE74-FB408AF27668}" srcOrd="0" destOrd="1" presId="urn:microsoft.com/office/officeart/2005/8/layout/list1"/>
    <dgm:cxn modelId="{BCA2BC0D-AE42-5B49-A0F7-D2397A4A18F2}" type="presOf" srcId="{FE93C7FF-A82C-9B4B-8C43-5880654CBC21}" destId="{32F650C9-C38D-C54C-9E72-0198E183D766}" srcOrd="0" destOrd="0" presId="urn:microsoft.com/office/officeart/2005/8/layout/list1"/>
    <dgm:cxn modelId="{11B8FCE9-8405-804D-A0B3-D3F14CF1C7DB}" type="presOf" srcId="{A21AEB5D-0385-DE41-8137-1EC0FBF53442}" destId="{758DE0F5-C866-1342-8E8D-35F815CB65F6}" srcOrd="1" destOrd="0" presId="urn:microsoft.com/office/officeart/2005/8/layout/list1"/>
    <dgm:cxn modelId="{6B99E1A3-775F-D64B-A405-BBDDEA574EE2}" type="presOf" srcId="{FD61C38F-125B-0749-93FC-5F4755197989}" destId="{4525004B-0312-7444-A6E7-DC774BBE2390}" srcOrd="1" destOrd="0" presId="urn:microsoft.com/office/officeart/2005/8/layout/list1"/>
    <dgm:cxn modelId="{09473F1E-1608-9D4B-B622-9DD3A5B5B416}" srcId="{A21AEB5D-0385-DE41-8137-1EC0FBF53442}" destId="{DD6041AE-FD5C-CB4F-943A-2F251198AA67}" srcOrd="0" destOrd="0" parTransId="{C88D996D-4E77-834B-9112-ADBEE2E419BD}" sibTransId="{D4E5DD44-A3DD-EF48-B131-EFEB3AB97F13}"/>
    <dgm:cxn modelId="{56CC19C1-DCB6-C04A-85B0-AB9D0155CF3B}" srcId="{7691BA59-0894-1A47-88B9-E56AEF252E1D}" destId="{FD61C38F-125B-0749-93FC-5F4755197989}" srcOrd="2" destOrd="0" parTransId="{6DEF2C1F-325A-0C4F-8F52-30B0F109DE1A}" sibTransId="{213737D6-06E0-0246-A2DE-53AA6CA8637D}"/>
    <dgm:cxn modelId="{F0F37434-95BC-934C-8563-A01B070F2CE3}" srcId="{7691BA59-0894-1A47-88B9-E56AEF252E1D}" destId="{2FDA40BC-7F84-4F4F-AF3A-7336A88E85E9}" srcOrd="3" destOrd="0" parTransId="{C4BEA38A-B39E-A94B-AEDC-C91DBB632205}" sibTransId="{767763C3-5388-2048-BDD5-CD080A190DD5}"/>
    <dgm:cxn modelId="{8B745ABA-FCF2-184C-BEC7-03C22B467116}" type="presOf" srcId="{B8DDE4CE-A2F0-F84A-BE9D-4B3161AF5C1F}" destId="{2487873C-5D51-F640-9467-FB9C02B22DD8}" srcOrd="0" destOrd="1" presId="urn:microsoft.com/office/officeart/2005/8/layout/list1"/>
    <dgm:cxn modelId="{B0FF733E-CD41-044B-8170-8F4463A191DC}" srcId="{2FDA40BC-7F84-4F4F-AF3A-7336A88E85E9}" destId="{A26F27FB-2146-2A4B-83F8-771701F43D54}" srcOrd="0" destOrd="0" parTransId="{D6363223-6260-094B-B826-14A0FF7FFDCC}" sibTransId="{D1414ED8-2543-1641-8358-979B1660F289}"/>
    <dgm:cxn modelId="{F343C0B0-7588-B14C-A1C4-6D429190C288}" type="presOf" srcId="{FE93C7FF-A82C-9B4B-8C43-5880654CBC21}" destId="{3AA5FB0D-EB39-164A-977D-B8C883DB77B6}" srcOrd="1" destOrd="0" presId="urn:microsoft.com/office/officeart/2005/8/layout/list1"/>
    <dgm:cxn modelId="{06588663-5F8D-7148-A72D-DD9EA72A7653}" type="presOf" srcId="{993603D5-5288-284B-98E3-D01B03CBD718}" destId="{3A2E0E60-1626-FB42-BFE2-E773F7337DE2}" srcOrd="0" destOrd="0" presId="urn:microsoft.com/office/officeart/2005/8/layout/list1"/>
    <dgm:cxn modelId="{5B24238D-B3BA-004B-BFAB-8ABA5CB2B981}" type="presOf" srcId="{5595A3DA-956D-9E46-9BF2-9A6D41B06E97}" destId="{3A2E0E60-1626-FB42-BFE2-E773F7337DE2}" srcOrd="0" destOrd="1" presId="urn:microsoft.com/office/officeart/2005/8/layout/list1"/>
    <dgm:cxn modelId="{9AACB56C-F103-2B4D-AA40-C67A28906C19}" type="presOf" srcId="{A26F27FB-2146-2A4B-83F8-771701F43D54}" destId="{67004E82-1AC0-A540-AE74-FB408AF27668}" srcOrd="0" destOrd="0" presId="urn:microsoft.com/office/officeart/2005/8/layout/list1"/>
    <dgm:cxn modelId="{0041A85B-B471-9D41-89CD-A176065C4A96}" srcId="{FE93C7FF-A82C-9B4B-8C43-5880654CBC21}" destId="{993603D5-5288-284B-98E3-D01B03CBD718}" srcOrd="0" destOrd="0" parTransId="{7FB08559-AB9B-5C4F-B4A0-19ADE2131355}" sibTransId="{01E8FA0D-7EBA-E044-AB9E-551287BE8239}"/>
    <dgm:cxn modelId="{907AF44E-EA76-BE4D-83D7-25F58487A338}" srcId="{7691BA59-0894-1A47-88B9-E56AEF252E1D}" destId="{FE93C7FF-A82C-9B4B-8C43-5880654CBC21}" srcOrd="1" destOrd="0" parTransId="{FF36E966-8099-E94D-8650-34A574F665A4}" sibTransId="{A97DED1B-198C-7442-964B-A98D7969EFCD}"/>
    <dgm:cxn modelId="{D31DAF2A-E923-7F41-9A55-C4F2CF66C7B0}" type="presOf" srcId="{FD61C38F-125B-0749-93FC-5F4755197989}" destId="{E7E7B878-16F4-C04E-9197-97E15C3B12ED}" srcOrd="0" destOrd="0" presId="urn:microsoft.com/office/officeart/2005/8/layout/list1"/>
    <dgm:cxn modelId="{D94FA616-65E9-A54F-9A06-67957A61AAD4}" srcId="{FD61C38F-125B-0749-93FC-5F4755197989}" destId="{1C60033E-34C1-ED44-A586-C265D37EF824}" srcOrd="0" destOrd="0" parTransId="{2AACD8B8-2270-4140-8184-D90E19B245C5}" sibTransId="{F72832D5-9F63-2642-AAAE-778A54F5497E}"/>
    <dgm:cxn modelId="{7949A860-8CE5-D746-A81A-1C166DB5C478}" type="presOf" srcId="{2FDA40BC-7F84-4F4F-AF3A-7336A88E85E9}" destId="{69F300BC-7806-C344-8729-693208F211F3}" srcOrd="1" destOrd="0" presId="urn:microsoft.com/office/officeart/2005/8/layout/list1"/>
    <dgm:cxn modelId="{BE145A6F-9D00-6A41-AB9B-DE796B5DFE47}" type="presOf" srcId="{A21AEB5D-0385-DE41-8137-1EC0FBF53442}" destId="{CF1A5D4A-60DC-2F43-BFDD-915C0845BA1B}" srcOrd="0" destOrd="0" presId="urn:microsoft.com/office/officeart/2005/8/layout/list1"/>
    <dgm:cxn modelId="{20F63C53-0150-4C4D-82F2-788E2E54F9A5}" type="presOf" srcId="{DD6041AE-FD5C-CB4F-943A-2F251198AA67}" destId="{2487873C-5D51-F640-9467-FB9C02B22DD8}" srcOrd="0" destOrd="0" presId="urn:microsoft.com/office/officeart/2005/8/layout/list1"/>
    <dgm:cxn modelId="{62730620-C9AA-BF4E-8620-E9A5270096D3}" type="presOf" srcId="{1C60033E-34C1-ED44-A586-C265D37EF824}" destId="{C6138045-1ED4-1E4D-AA75-3AE61FB295E7}" srcOrd="0" destOrd="0" presId="urn:microsoft.com/office/officeart/2005/8/layout/list1"/>
    <dgm:cxn modelId="{EA0E9A0E-D48D-5544-BE34-54E49870FE00}" type="presParOf" srcId="{F63B1746-304D-9B4F-B404-B8563366611B}" destId="{ADAB6431-8FF9-AE4F-AA46-56EEAB396F22}" srcOrd="0" destOrd="0" presId="urn:microsoft.com/office/officeart/2005/8/layout/list1"/>
    <dgm:cxn modelId="{D457C8BB-8892-DF49-86AE-66E7CB6C13E0}" type="presParOf" srcId="{ADAB6431-8FF9-AE4F-AA46-56EEAB396F22}" destId="{CF1A5D4A-60DC-2F43-BFDD-915C0845BA1B}" srcOrd="0" destOrd="0" presId="urn:microsoft.com/office/officeart/2005/8/layout/list1"/>
    <dgm:cxn modelId="{FE6EB669-AB51-3A45-94FA-340DFD0F3CCA}" type="presParOf" srcId="{ADAB6431-8FF9-AE4F-AA46-56EEAB396F22}" destId="{758DE0F5-C866-1342-8E8D-35F815CB65F6}" srcOrd="1" destOrd="0" presId="urn:microsoft.com/office/officeart/2005/8/layout/list1"/>
    <dgm:cxn modelId="{2CA73019-73E4-BB4D-821A-398802CAA5F4}" type="presParOf" srcId="{F63B1746-304D-9B4F-B404-B8563366611B}" destId="{CDC5BBB0-9402-0248-82AD-30E16DFA2F52}" srcOrd="1" destOrd="0" presId="urn:microsoft.com/office/officeart/2005/8/layout/list1"/>
    <dgm:cxn modelId="{441AD04D-C5AE-1C49-935D-4D4C03A08B0E}" type="presParOf" srcId="{F63B1746-304D-9B4F-B404-B8563366611B}" destId="{2487873C-5D51-F640-9467-FB9C02B22DD8}" srcOrd="2" destOrd="0" presId="urn:microsoft.com/office/officeart/2005/8/layout/list1"/>
    <dgm:cxn modelId="{552FCD90-72BC-4346-8903-D2AA6806A9C2}" type="presParOf" srcId="{F63B1746-304D-9B4F-B404-B8563366611B}" destId="{7413EF81-CF1A-C34B-8C6E-A93A85782393}" srcOrd="3" destOrd="0" presId="urn:microsoft.com/office/officeart/2005/8/layout/list1"/>
    <dgm:cxn modelId="{ABF23FB2-B2F6-9847-83E2-55CCC0A78EAF}" type="presParOf" srcId="{F63B1746-304D-9B4F-B404-B8563366611B}" destId="{4D96E15D-7F4C-714D-888C-FBC77267CB5F}" srcOrd="4" destOrd="0" presId="urn:microsoft.com/office/officeart/2005/8/layout/list1"/>
    <dgm:cxn modelId="{9F1D0ED8-2972-574C-BA7E-96963080BE3A}" type="presParOf" srcId="{4D96E15D-7F4C-714D-888C-FBC77267CB5F}" destId="{32F650C9-C38D-C54C-9E72-0198E183D766}" srcOrd="0" destOrd="0" presId="urn:microsoft.com/office/officeart/2005/8/layout/list1"/>
    <dgm:cxn modelId="{1847A4E0-4965-E346-A060-5C139E4C05E1}" type="presParOf" srcId="{4D96E15D-7F4C-714D-888C-FBC77267CB5F}" destId="{3AA5FB0D-EB39-164A-977D-B8C883DB77B6}" srcOrd="1" destOrd="0" presId="urn:microsoft.com/office/officeart/2005/8/layout/list1"/>
    <dgm:cxn modelId="{B7A1BDDD-A312-8F41-98DC-933CD93255EC}" type="presParOf" srcId="{F63B1746-304D-9B4F-B404-B8563366611B}" destId="{1E875463-5735-0D43-8F9C-0316EC9C024F}" srcOrd="5" destOrd="0" presId="urn:microsoft.com/office/officeart/2005/8/layout/list1"/>
    <dgm:cxn modelId="{2A227B71-242C-9C4E-BCDB-3DC5B004CD94}" type="presParOf" srcId="{F63B1746-304D-9B4F-B404-B8563366611B}" destId="{3A2E0E60-1626-FB42-BFE2-E773F7337DE2}" srcOrd="6" destOrd="0" presId="urn:microsoft.com/office/officeart/2005/8/layout/list1"/>
    <dgm:cxn modelId="{F9B627E1-AFAF-4147-BADD-02E3E3E7289A}" type="presParOf" srcId="{F63B1746-304D-9B4F-B404-B8563366611B}" destId="{A8E42181-EAF8-094E-8BE4-0E69D1A52F54}" srcOrd="7" destOrd="0" presId="urn:microsoft.com/office/officeart/2005/8/layout/list1"/>
    <dgm:cxn modelId="{6E0AC4E7-C41D-1F49-95BC-072EE56EBB8F}" type="presParOf" srcId="{F63B1746-304D-9B4F-B404-B8563366611B}" destId="{F0657672-A1FA-B14C-B4C2-D8FB43CDFA11}" srcOrd="8" destOrd="0" presId="urn:microsoft.com/office/officeart/2005/8/layout/list1"/>
    <dgm:cxn modelId="{FBC3BFB3-85A8-B34C-9AE8-8444AAC0369D}" type="presParOf" srcId="{F0657672-A1FA-B14C-B4C2-D8FB43CDFA11}" destId="{E7E7B878-16F4-C04E-9197-97E15C3B12ED}" srcOrd="0" destOrd="0" presId="urn:microsoft.com/office/officeart/2005/8/layout/list1"/>
    <dgm:cxn modelId="{EC2D8BA0-7C0B-9546-B97B-13A93C6E7600}" type="presParOf" srcId="{F0657672-A1FA-B14C-B4C2-D8FB43CDFA11}" destId="{4525004B-0312-7444-A6E7-DC774BBE2390}" srcOrd="1" destOrd="0" presId="urn:microsoft.com/office/officeart/2005/8/layout/list1"/>
    <dgm:cxn modelId="{9E485A42-2815-C649-8D1A-808E7B9FD9A2}" type="presParOf" srcId="{F63B1746-304D-9B4F-B404-B8563366611B}" destId="{56E24758-AC80-1547-8884-7E420E76BFCF}" srcOrd="9" destOrd="0" presId="urn:microsoft.com/office/officeart/2005/8/layout/list1"/>
    <dgm:cxn modelId="{DE4B6D59-8BB8-434B-B7EB-4F77D3747CF1}" type="presParOf" srcId="{F63B1746-304D-9B4F-B404-B8563366611B}" destId="{C6138045-1ED4-1E4D-AA75-3AE61FB295E7}" srcOrd="10" destOrd="0" presId="urn:microsoft.com/office/officeart/2005/8/layout/list1"/>
    <dgm:cxn modelId="{E9C52F3B-7180-7046-AD93-BB039DD91019}" type="presParOf" srcId="{F63B1746-304D-9B4F-B404-B8563366611B}" destId="{89085ABF-543E-D54E-8799-140A24692B99}" srcOrd="11" destOrd="0" presId="urn:microsoft.com/office/officeart/2005/8/layout/list1"/>
    <dgm:cxn modelId="{8601B8DE-8B57-A842-9495-19B22B25A905}" type="presParOf" srcId="{F63B1746-304D-9B4F-B404-B8563366611B}" destId="{02558C65-B7FA-C245-A7C6-BD0554A826C6}" srcOrd="12" destOrd="0" presId="urn:microsoft.com/office/officeart/2005/8/layout/list1"/>
    <dgm:cxn modelId="{4A068574-01E8-A142-BA42-5F6835CC64C4}" type="presParOf" srcId="{02558C65-B7FA-C245-A7C6-BD0554A826C6}" destId="{ECF4D78A-D171-8443-9495-DDCF08134B38}" srcOrd="0" destOrd="0" presId="urn:microsoft.com/office/officeart/2005/8/layout/list1"/>
    <dgm:cxn modelId="{31F03386-892A-8C45-B1F1-45EA444EEC8D}" type="presParOf" srcId="{02558C65-B7FA-C245-A7C6-BD0554A826C6}" destId="{69F300BC-7806-C344-8729-693208F211F3}" srcOrd="1" destOrd="0" presId="urn:microsoft.com/office/officeart/2005/8/layout/list1"/>
    <dgm:cxn modelId="{5D3A0BAF-1900-3540-B62A-2BEB36314174}" type="presParOf" srcId="{F63B1746-304D-9B4F-B404-B8563366611B}" destId="{F538FDAB-BEA7-A44F-B64D-830275AF20C0}" srcOrd="13" destOrd="0" presId="urn:microsoft.com/office/officeart/2005/8/layout/list1"/>
    <dgm:cxn modelId="{81848373-E714-9A49-8912-0579BFCCA5AC}" type="presParOf" srcId="{F63B1746-304D-9B4F-B404-B8563366611B}" destId="{67004E82-1AC0-A540-AE74-FB408AF276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91BA59-0894-1A47-88B9-E56AEF252E1D}" type="doc">
      <dgm:prSet loTypeId="urn:microsoft.com/office/officeart/2005/8/layout/list1" loCatId="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21AEB5D-0385-DE41-8137-1EC0FBF53442}">
      <dgm:prSet custT="1"/>
      <dgm:spPr/>
      <dgm:t>
        <a:bodyPr/>
        <a:lstStyle/>
        <a:p>
          <a:pPr rtl="0"/>
          <a:r>
            <a:rPr lang="ru-RU" sz="4000" b="1" dirty="0"/>
            <a:t>По принадлежности к ОП</a:t>
          </a:r>
        </a:p>
      </dgm:t>
    </dgm:pt>
    <dgm:pt modelId="{CD8F9190-046A-3647-B089-30AEE4E5148C}" type="parTrans" cxnId="{A3788CEA-40C3-814A-8950-93B80E8B8303}">
      <dgm:prSet/>
      <dgm:spPr/>
      <dgm:t>
        <a:bodyPr/>
        <a:lstStyle/>
        <a:p>
          <a:endParaRPr lang="ru-RU" sz="3200"/>
        </a:p>
      </dgm:t>
    </dgm:pt>
    <dgm:pt modelId="{921D8467-15D9-0348-B7CE-2A804CCCF641}" type="sibTrans" cxnId="{A3788CEA-40C3-814A-8950-93B80E8B8303}">
      <dgm:prSet/>
      <dgm:spPr/>
      <dgm:t>
        <a:bodyPr/>
        <a:lstStyle/>
        <a:p>
          <a:endParaRPr lang="ru-RU" sz="3200"/>
        </a:p>
      </dgm:t>
    </dgm:pt>
    <dgm:pt modelId="{DD6041AE-FD5C-CB4F-943A-2F251198AA67}">
      <dgm:prSet custT="1"/>
      <dgm:spPr/>
      <dgm:t>
        <a:bodyPr/>
        <a:lstStyle/>
        <a:p>
          <a:pPr rtl="0"/>
          <a:r>
            <a:rPr lang="ru-RU" sz="3200" dirty="0"/>
            <a:t>Моно-программные (реализуются </a:t>
          </a:r>
          <a:r>
            <a:rPr lang="ru-RU" sz="3200" b="0" i="0" u="none" dirty="0"/>
            <a:t>в рамках одной образовательной программы</a:t>
          </a:r>
          <a:r>
            <a:rPr lang="ru-RU" sz="3200" dirty="0"/>
            <a:t>) </a:t>
          </a:r>
        </a:p>
      </dgm:t>
    </dgm:pt>
    <dgm:pt modelId="{C88D996D-4E77-834B-9112-ADBEE2E419BD}" type="parTrans" cxnId="{09473F1E-1608-9D4B-B622-9DD3A5B5B416}">
      <dgm:prSet/>
      <dgm:spPr/>
      <dgm:t>
        <a:bodyPr/>
        <a:lstStyle/>
        <a:p>
          <a:endParaRPr lang="ru-RU" sz="3200"/>
        </a:p>
      </dgm:t>
    </dgm:pt>
    <dgm:pt modelId="{D4E5DD44-A3DD-EF48-B131-EFEB3AB97F13}" type="sibTrans" cxnId="{09473F1E-1608-9D4B-B622-9DD3A5B5B416}">
      <dgm:prSet/>
      <dgm:spPr/>
      <dgm:t>
        <a:bodyPr/>
        <a:lstStyle/>
        <a:p>
          <a:endParaRPr lang="ru-RU" sz="3200"/>
        </a:p>
      </dgm:t>
    </dgm:pt>
    <dgm:pt modelId="{B8DDE4CE-A2F0-F84A-BE9D-4B3161AF5C1F}">
      <dgm:prSet custT="1"/>
      <dgm:spPr/>
      <dgm:t>
        <a:bodyPr/>
        <a:lstStyle/>
        <a:p>
          <a:pPr rtl="0"/>
          <a:r>
            <a:rPr lang="ru-RU" sz="3200" dirty="0"/>
            <a:t>Кросс-программные  (</a:t>
          </a:r>
          <a:r>
            <a:rPr lang="ru-RU" sz="3200" b="0" i="0" u="none" dirty="0"/>
            <a:t>результат достигается студентами двух и более образовательных программ внутри одного или разных факультетов университета)</a:t>
          </a:r>
          <a:endParaRPr lang="ru-RU" sz="3200" dirty="0"/>
        </a:p>
      </dgm:t>
    </dgm:pt>
    <dgm:pt modelId="{8C2E11A8-A035-F248-A6AB-B851BC2DCB1A}" type="parTrans" cxnId="{8C2D8E6A-0A94-D949-A127-00FF1A68B780}">
      <dgm:prSet/>
      <dgm:spPr/>
      <dgm:t>
        <a:bodyPr/>
        <a:lstStyle/>
        <a:p>
          <a:endParaRPr lang="ru-RU" sz="3200"/>
        </a:p>
      </dgm:t>
    </dgm:pt>
    <dgm:pt modelId="{47E5C004-F726-1E4E-AC41-EDE26A1E8B3A}" type="sibTrans" cxnId="{8C2D8E6A-0A94-D949-A127-00FF1A68B780}">
      <dgm:prSet/>
      <dgm:spPr/>
      <dgm:t>
        <a:bodyPr/>
        <a:lstStyle/>
        <a:p>
          <a:endParaRPr lang="ru-RU" sz="3200"/>
        </a:p>
      </dgm:t>
    </dgm:pt>
    <dgm:pt modelId="{FE93C7FF-A82C-9B4B-8C43-5880654CBC21}">
      <dgm:prSet custT="1"/>
      <dgm:spPr/>
      <dgm:t>
        <a:bodyPr/>
        <a:lstStyle/>
        <a:p>
          <a:pPr rtl="0"/>
          <a:r>
            <a:rPr lang="ru-RU" sz="4000" b="1" dirty="0"/>
            <a:t>По длительности</a:t>
          </a:r>
        </a:p>
      </dgm:t>
    </dgm:pt>
    <dgm:pt modelId="{FF36E966-8099-E94D-8650-34A574F665A4}" type="parTrans" cxnId="{907AF44E-EA76-BE4D-83D7-25F58487A338}">
      <dgm:prSet/>
      <dgm:spPr/>
      <dgm:t>
        <a:bodyPr/>
        <a:lstStyle/>
        <a:p>
          <a:endParaRPr lang="ru-RU" sz="3200"/>
        </a:p>
      </dgm:t>
    </dgm:pt>
    <dgm:pt modelId="{A97DED1B-198C-7442-964B-A98D7969EFCD}" type="sibTrans" cxnId="{907AF44E-EA76-BE4D-83D7-25F58487A338}">
      <dgm:prSet/>
      <dgm:spPr/>
      <dgm:t>
        <a:bodyPr/>
        <a:lstStyle/>
        <a:p>
          <a:endParaRPr lang="ru-RU" sz="3200"/>
        </a:p>
      </dgm:t>
    </dgm:pt>
    <dgm:pt modelId="{993603D5-5288-284B-98E3-D01B03CBD718}">
      <dgm:prSet custT="1"/>
      <dgm:spPr/>
      <dgm:t>
        <a:bodyPr/>
        <a:lstStyle/>
        <a:p>
          <a:pPr rtl="0"/>
          <a:r>
            <a:rPr lang="ru-RU" sz="3200" dirty="0"/>
            <a:t>Краткосрочные (</a:t>
          </a:r>
          <a:r>
            <a:rPr lang="ru-RU" sz="3200" b="0" i="0" u="none" dirty="0"/>
            <a:t>реализация осуществляется в рамках учебного года и укладывается в утвержденные графики учебного процесса НИУ ВШЭ</a:t>
          </a:r>
          <a:r>
            <a:rPr lang="ru-RU" sz="3200" dirty="0"/>
            <a:t>)</a:t>
          </a:r>
        </a:p>
      </dgm:t>
    </dgm:pt>
    <dgm:pt modelId="{7FB08559-AB9B-5C4F-B4A0-19ADE2131355}" type="parTrans" cxnId="{0041A85B-B471-9D41-89CD-A176065C4A96}">
      <dgm:prSet/>
      <dgm:spPr/>
      <dgm:t>
        <a:bodyPr/>
        <a:lstStyle/>
        <a:p>
          <a:endParaRPr lang="ru-RU" sz="3200"/>
        </a:p>
      </dgm:t>
    </dgm:pt>
    <dgm:pt modelId="{01E8FA0D-7EBA-E044-AB9E-551287BE8239}" type="sibTrans" cxnId="{0041A85B-B471-9D41-89CD-A176065C4A96}">
      <dgm:prSet/>
      <dgm:spPr/>
      <dgm:t>
        <a:bodyPr/>
        <a:lstStyle/>
        <a:p>
          <a:endParaRPr lang="ru-RU" sz="3200"/>
        </a:p>
      </dgm:t>
    </dgm:pt>
    <dgm:pt modelId="{5595A3DA-956D-9E46-9BF2-9A6D41B06E97}">
      <dgm:prSet custT="1"/>
      <dgm:spPr/>
      <dgm:t>
        <a:bodyPr/>
        <a:lstStyle/>
        <a:p>
          <a:pPr rtl="0"/>
          <a:r>
            <a:rPr lang="ru-RU" sz="3200" dirty="0"/>
            <a:t>Долгосрочные (</a:t>
          </a:r>
          <a:r>
            <a:rPr lang="ru-RU" sz="3200" b="0" i="0" u="none" dirty="0"/>
            <a:t>проекты, плановый срок завершения которых выходит за рамки даты окончания учебного года</a:t>
          </a:r>
          <a:r>
            <a:rPr lang="ru-RU" sz="3200" dirty="0"/>
            <a:t>)</a:t>
          </a:r>
        </a:p>
      </dgm:t>
    </dgm:pt>
    <dgm:pt modelId="{5B065A63-9F8F-CC40-999F-FC6F16CA2C21}" type="parTrans" cxnId="{CE56B3D9-DB63-C94D-B7A8-59D3554CA3EC}">
      <dgm:prSet/>
      <dgm:spPr/>
      <dgm:t>
        <a:bodyPr/>
        <a:lstStyle/>
        <a:p>
          <a:endParaRPr lang="ru-RU" sz="3200"/>
        </a:p>
      </dgm:t>
    </dgm:pt>
    <dgm:pt modelId="{192E68DE-894A-BB41-AB86-B9F3A6089124}" type="sibTrans" cxnId="{CE56B3D9-DB63-C94D-B7A8-59D3554CA3EC}">
      <dgm:prSet/>
      <dgm:spPr/>
      <dgm:t>
        <a:bodyPr/>
        <a:lstStyle/>
        <a:p>
          <a:endParaRPr lang="ru-RU" sz="3200"/>
        </a:p>
      </dgm:t>
    </dgm:pt>
    <dgm:pt modelId="{FD61C38F-125B-0749-93FC-5F4755197989}">
      <dgm:prSet custT="1"/>
      <dgm:spPr/>
      <dgm:t>
        <a:bodyPr/>
        <a:lstStyle/>
        <a:p>
          <a:pPr rtl="0"/>
          <a:r>
            <a:rPr lang="ru-RU" sz="4000" b="1" dirty="0"/>
            <a:t>По </a:t>
          </a:r>
          <a:r>
            <a:rPr lang="ru-RU" sz="4000" b="1" i="0" u="none" dirty="0"/>
            <a:t>степени вовлечения участников</a:t>
          </a:r>
          <a:endParaRPr lang="ru-RU" sz="4000" b="1" dirty="0"/>
        </a:p>
      </dgm:t>
    </dgm:pt>
    <dgm:pt modelId="{6DEF2C1F-325A-0C4F-8F52-30B0F109DE1A}" type="parTrans" cxnId="{56CC19C1-DCB6-C04A-85B0-AB9D0155CF3B}">
      <dgm:prSet/>
      <dgm:spPr/>
      <dgm:t>
        <a:bodyPr/>
        <a:lstStyle/>
        <a:p>
          <a:endParaRPr lang="ru-RU" sz="3200"/>
        </a:p>
      </dgm:t>
    </dgm:pt>
    <dgm:pt modelId="{213737D6-06E0-0246-A2DE-53AA6CA8637D}" type="sibTrans" cxnId="{56CC19C1-DCB6-C04A-85B0-AB9D0155CF3B}">
      <dgm:prSet/>
      <dgm:spPr/>
      <dgm:t>
        <a:bodyPr/>
        <a:lstStyle/>
        <a:p>
          <a:endParaRPr lang="ru-RU" sz="3200"/>
        </a:p>
      </dgm:t>
    </dgm:pt>
    <dgm:pt modelId="{1C60033E-34C1-ED44-A586-C265D37EF824}">
      <dgm:prSet custT="1"/>
      <dgm:spPr/>
      <dgm:t>
        <a:bodyPr/>
        <a:lstStyle/>
        <a:p>
          <a:pPr rtl="0"/>
          <a:r>
            <a:rPr lang="ru-RU" sz="3200" dirty="0"/>
            <a:t>Полное (</a:t>
          </a:r>
          <a:r>
            <a:rPr lang="ru-RU" sz="3200" b="0" i="0" u="none" dirty="0"/>
            <a:t>один или несколько участников работают в проекте на протяжении всего периода его реализации</a:t>
          </a:r>
          <a:r>
            <a:rPr lang="ru-RU" sz="3200" dirty="0"/>
            <a:t>)</a:t>
          </a:r>
        </a:p>
      </dgm:t>
    </dgm:pt>
    <dgm:pt modelId="{2AACD8B8-2270-4140-8184-D90E19B245C5}" type="parTrans" cxnId="{D94FA616-65E9-A54F-9A06-67957A61AAD4}">
      <dgm:prSet/>
      <dgm:spPr/>
      <dgm:t>
        <a:bodyPr/>
        <a:lstStyle/>
        <a:p>
          <a:endParaRPr lang="ru-RU" sz="3200"/>
        </a:p>
      </dgm:t>
    </dgm:pt>
    <dgm:pt modelId="{F72832D5-9F63-2642-AAAE-778A54F5497E}" type="sibTrans" cxnId="{D94FA616-65E9-A54F-9A06-67957A61AAD4}">
      <dgm:prSet/>
      <dgm:spPr/>
      <dgm:t>
        <a:bodyPr/>
        <a:lstStyle/>
        <a:p>
          <a:endParaRPr lang="ru-RU" sz="3200"/>
        </a:p>
      </dgm:t>
    </dgm:pt>
    <dgm:pt modelId="{BDE25E8F-74AF-D340-9DE0-25F581AB448F}">
      <dgm:prSet custT="1"/>
      <dgm:spPr/>
      <dgm:t>
        <a:bodyPr/>
        <a:lstStyle/>
        <a:p>
          <a:pPr rtl="0"/>
          <a:r>
            <a:rPr lang="ru-RU" sz="3200" dirty="0"/>
            <a:t>Частичное (</a:t>
          </a:r>
          <a:r>
            <a:rPr lang="ru-RU" sz="3200" b="0" i="0" u="none" dirty="0"/>
            <a:t>один или несколько участников привлекаются к работе на определенном этапе и выбывают из проектной команды по факту получения результата конкретного этапа работ</a:t>
          </a:r>
          <a:r>
            <a:rPr lang="ru-RU" sz="3200" dirty="0"/>
            <a:t>)</a:t>
          </a:r>
        </a:p>
      </dgm:t>
    </dgm:pt>
    <dgm:pt modelId="{078AA502-C3AB-1D4F-8956-05CF5F91D5D9}" type="parTrans" cxnId="{FAEB65BF-5990-A74D-B84D-5D544638DAFD}">
      <dgm:prSet/>
      <dgm:spPr/>
      <dgm:t>
        <a:bodyPr/>
        <a:lstStyle/>
        <a:p>
          <a:endParaRPr lang="ru-RU" sz="3200"/>
        </a:p>
      </dgm:t>
    </dgm:pt>
    <dgm:pt modelId="{5176CB9D-DE4C-274D-ADC4-D46492AD0BA6}" type="sibTrans" cxnId="{FAEB65BF-5990-A74D-B84D-5D544638DAFD}">
      <dgm:prSet/>
      <dgm:spPr/>
      <dgm:t>
        <a:bodyPr/>
        <a:lstStyle/>
        <a:p>
          <a:endParaRPr lang="ru-RU" sz="3200"/>
        </a:p>
      </dgm:t>
    </dgm:pt>
    <dgm:pt modelId="{F94B74AA-7090-43CC-A8D3-4FCDC0EE1A4F}">
      <dgm:prSet custT="1"/>
      <dgm:spPr/>
      <dgm:t>
        <a:bodyPr/>
        <a:lstStyle/>
        <a:p>
          <a:pPr rtl="0"/>
          <a:r>
            <a:rPr lang="ru-RU" sz="3200" dirty="0"/>
            <a:t>Межвузовские (реализуются студентами нескольких вузов)</a:t>
          </a:r>
        </a:p>
      </dgm:t>
    </dgm:pt>
    <dgm:pt modelId="{75EB195D-4DF0-4E5B-A15D-B6AE423703D0}" type="parTrans" cxnId="{78D2AEAA-17E0-4E73-BB66-EA310B267E28}">
      <dgm:prSet/>
      <dgm:spPr/>
      <dgm:t>
        <a:bodyPr/>
        <a:lstStyle/>
        <a:p>
          <a:endParaRPr lang="ru-RU"/>
        </a:p>
      </dgm:t>
    </dgm:pt>
    <dgm:pt modelId="{2F9C6960-7EB5-4A46-A37F-55F388CF17B9}" type="sibTrans" cxnId="{78D2AEAA-17E0-4E73-BB66-EA310B267E28}">
      <dgm:prSet/>
      <dgm:spPr/>
      <dgm:t>
        <a:bodyPr/>
        <a:lstStyle/>
        <a:p>
          <a:endParaRPr lang="ru-RU"/>
        </a:p>
      </dgm:t>
    </dgm:pt>
    <dgm:pt modelId="{8D75789F-0570-4606-921C-A3ABAC7F0722}">
      <dgm:prSet custT="1"/>
      <dgm:spPr/>
      <dgm:t>
        <a:bodyPr/>
        <a:lstStyle/>
        <a:p>
          <a:pPr rtl="0"/>
          <a:r>
            <a:rPr lang="ru-RU" sz="3200" dirty="0" err="1"/>
            <a:t>Межкампусные</a:t>
          </a:r>
          <a:r>
            <a:rPr lang="ru-RU" sz="3200" dirty="0"/>
            <a:t> (реализуются студентами разных кампусов НИУ ВШЭ)</a:t>
          </a:r>
        </a:p>
      </dgm:t>
    </dgm:pt>
    <dgm:pt modelId="{615600F1-0926-4A79-B56B-9E0ECB63F793}" type="parTrans" cxnId="{098A4001-0AD3-4AAD-9F0E-CCA1D83C343F}">
      <dgm:prSet/>
      <dgm:spPr/>
      <dgm:t>
        <a:bodyPr/>
        <a:lstStyle/>
        <a:p>
          <a:endParaRPr lang="ru-RU"/>
        </a:p>
      </dgm:t>
    </dgm:pt>
    <dgm:pt modelId="{6DD061A0-DED2-485F-8296-9F89D763E950}" type="sibTrans" cxnId="{098A4001-0AD3-4AAD-9F0E-CCA1D83C343F}">
      <dgm:prSet/>
      <dgm:spPr/>
      <dgm:t>
        <a:bodyPr/>
        <a:lstStyle/>
        <a:p>
          <a:endParaRPr lang="ru-RU"/>
        </a:p>
      </dgm:t>
    </dgm:pt>
    <dgm:pt modelId="{F63B1746-304D-9B4F-B404-B8563366611B}" type="pres">
      <dgm:prSet presAssocID="{7691BA59-0894-1A47-88B9-E56AEF252E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AB6431-8FF9-AE4F-AA46-56EEAB396F22}" type="pres">
      <dgm:prSet presAssocID="{A21AEB5D-0385-DE41-8137-1EC0FBF53442}" presName="parentLin" presStyleCnt="0"/>
      <dgm:spPr/>
    </dgm:pt>
    <dgm:pt modelId="{CF1A5D4A-60DC-2F43-BFDD-915C0845BA1B}" type="pres">
      <dgm:prSet presAssocID="{A21AEB5D-0385-DE41-8137-1EC0FBF534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58DE0F5-C866-1342-8E8D-35F815CB65F6}" type="pres">
      <dgm:prSet presAssocID="{A21AEB5D-0385-DE41-8137-1EC0FBF5344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BBB0-9402-0248-82AD-30E16DFA2F52}" type="pres">
      <dgm:prSet presAssocID="{A21AEB5D-0385-DE41-8137-1EC0FBF53442}" presName="negativeSpace" presStyleCnt="0"/>
      <dgm:spPr/>
    </dgm:pt>
    <dgm:pt modelId="{2487873C-5D51-F640-9467-FB9C02B22DD8}" type="pres">
      <dgm:prSet presAssocID="{A21AEB5D-0385-DE41-8137-1EC0FBF5344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3EF81-CF1A-C34B-8C6E-A93A85782393}" type="pres">
      <dgm:prSet presAssocID="{921D8467-15D9-0348-B7CE-2A804CCCF641}" presName="spaceBetweenRectangles" presStyleCnt="0"/>
      <dgm:spPr/>
    </dgm:pt>
    <dgm:pt modelId="{4D96E15D-7F4C-714D-888C-FBC77267CB5F}" type="pres">
      <dgm:prSet presAssocID="{FE93C7FF-A82C-9B4B-8C43-5880654CBC21}" presName="parentLin" presStyleCnt="0"/>
      <dgm:spPr/>
    </dgm:pt>
    <dgm:pt modelId="{32F650C9-C38D-C54C-9E72-0198E183D766}" type="pres">
      <dgm:prSet presAssocID="{FE93C7FF-A82C-9B4B-8C43-5880654CBC2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AA5FB0D-EB39-164A-977D-B8C883DB77B6}" type="pres">
      <dgm:prSet presAssocID="{FE93C7FF-A82C-9B4B-8C43-5880654CBC21}" presName="parentText" presStyleLbl="node1" presStyleIdx="1" presStyleCnt="3" custLinFactNeighborX="-9987" custLinFactNeighborY="-19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75463-5735-0D43-8F9C-0316EC9C024F}" type="pres">
      <dgm:prSet presAssocID="{FE93C7FF-A82C-9B4B-8C43-5880654CBC21}" presName="negativeSpace" presStyleCnt="0"/>
      <dgm:spPr/>
    </dgm:pt>
    <dgm:pt modelId="{3A2E0E60-1626-FB42-BFE2-E773F7337DE2}" type="pres">
      <dgm:prSet presAssocID="{FE93C7FF-A82C-9B4B-8C43-5880654CBC2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42181-EAF8-094E-8BE4-0E69D1A52F54}" type="pres">
      <dgm:prSet presAssocID="{A97DED1B-198C-7442-964B-A98D7969EFCD}" presName="spaceBetweenRectangles" presStyleCnt="0"/>
      <dgm:spPr/>
    </dgm:pt>
    <dgm:pt modelId="{F0657672-A1FA-B14C-B4C2-D8FB43CDFA11}" type="pres">
      <dgm:prSet presAssocID="{FD61C38F-125B-0749-93FC-5F4755197989}" presName="parentLin" presStyleCnt="0"/>
      <dgm:spPr/>
    </dgm:pt>
    <dgm:pt modelId="{E7E7B878-16F4-C04E-9197-97E15C3B12ED}" type="pres">
      <dgm:prSet presAssocID="{FD61C38F-125B-0749-93FC-5F475519798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525004B-0312-7444-A6E7-DC774BBE2390}" type="pres">
      <dgm:prSet presAssocID="{FD61C38F-125B-0749-93FC-5F4755197989}" presName="parentText" presStyleLbl="node1" presStyleIdx="2" presStyleCnt="3" custLinFactNeighborX="-4460" custLinFactNeighborY="-2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24758-AC80-1547-8884-7E420E76BFCF}" type="pres">
      <dgm:prSet presAssocID="{FD61C38F-125B-0749-93FC-5F4755197989}" presName="negativeSpace" presStyleCnt="0"/>
      <dgm:spPr/>
    </dgm:pt>
    <dgm:pt modelId="{C6138045-1ED4-1E4D-AA75-3AE61FB295E7}" type="pres">
      <dgm:prSet presAssocID="{FD61C38F-125B-0749-93FC-5F475519798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788CEA-40C3-814A-8950-93B80E8B8303}" srcId="{7691BA59-0894-1A47-88B9-E56AEF252E1D}" destId="{A21AEB5D-0385-DE41-8137-1EC0FBF53442}" srcOrd="0" destOrd="0" parTransId="{CD8F9190-046A-3647-B089-30AEE4E5148C}" sibTransId="{921D8467-15D9-0348-B7CE-2A804CCCF641}"/>
    <dgm:cxn modelId="{2C264ACF-934D-B144-A20C-5E1F91034B5B}" type="presOf" srcId="{BDE25E8F-74AF-D340-9DE0-25F581AB448F}" destId="{C6138045-1ED4-1E4D-AA75-3AE61FB295E7}" srcOrd="0" destOrd="1" presId="urn:microsoft.com/office/officeart/2005/8/layout/list1"/>
    <dgm:cxn modelId="{FAEB65BF-5990-A74D-B84D-5D544638DAFD}" srcId="{FD61C38F-125B-0749-93FC-5F4755197989}" destId="{BDE25E8F-74AF-D340-9DE0-25F581AB448F}" srcOrd="1" destOrd="0" parTransId="{078AA502-C3AB-1D4F-8956-05CF5F91D5D9}" sibTransId="{5176CB9D-DE4C-274D-ADC4-D46492AD0BA6}"/>
    <dgm:cxn modelId="{CE56B3D9-DB63-C94D-B7A8-59D3554CA3EC}" srcId="{FE93C7FF-A82C-9B4B-8C43-5880654CBC21}" destId="{5595A3DA-956D-9E46-9BF2-9A6D41B06E97}" srcOrd="1" destOrd="0" parTransId="{5B065A63-9F8F-CC40-999F-FC6F16CA2C21}" sibTransId="{192E68DE-894A-BB41-AB86-B9F3A6089124}"/>
    <dgm:cxn modelId="{DAC34B8F-A8B1-4753-B0F7-829F28C287D6}" type="presOf" srcId="{F94B74AA-7090-43CC-A8D3-4FCDC0EE1A4F}" destId="{2487873C-5D51-F640-9467-FB9C02B22DD8}" srcOrd="0" destOrd="3" presId="urn:microsoft.com/office/officeart/2005/8/layout/list1"/>
    <dgm:cxn modelId="{5AD51AD3-6CE2-CF43-BF5E-5CA9263C4609}" type="presOf" srcId="{7691BA59-0894-1A47-88B9-E56AEF252E1D}" destId="{F63B1746-304D-9B4F-B404-B8563366611B}" srcOrd="0" destOrd="0" presId="urn:microsoft.com/office/officeart/2005/8/layout/list1"/>
    <dgm:cxn modelId="{8C2D8E6A-0A94-D949-A127-00FF1A68B780}" srcId="{A21AEB5D-0385-DE41-8137-1EC0FBF53442}" destId="{B8DDE4CE-A2F0-F84A-BE9D-4B3161AF5C1F}" srcOrd="1" destOrd="0" parTransId="{8C2E11A8-A035-F248-A6AB-B851BC2DCB1A}" sibTransId="{47E5C004-F726-1E4E-AC41-EDE26A1E8B3A}"/>
    <dgm:cxn modelId="{BCA2BC0D-AE42-5B49-A0F7-D2397A4A18F2}" type="presOf" srcId="{FE93C7FF-A82C-9B4B-8C43-5880654CBC21}" destId="{32F650C9-C38D-C54C-9E72-0198E183D766}" srcOrd="0" destOrd="0" presId="urn:microsoft.com/office/officeart/2005/8/layout/list1"/>
    <dgm:cxn modelId="{78D2AEAA-17E0-4E73-BB66-EA310B267E28}" srcId="{A21AEB5D-0385-DE41-8137-1EC0FBF53442}" destId="{F94B74AA-7090-43CC-A8D3-4FCDC0EE1A4F}" srcOrd="3" destOrd="0" parTransId="{75EB195D-4DF0-4E5B-A15D-B6AE423703D0}" sibTransId="{2F9C6960-7EB5-4A46-A37F-55F388CF17B9}"/>
    <dgm:cxn modelId="{11B8FCE9-8405-804D-A0B3-D3F14CF1C7DB}" type="presOf" srcId="{A21AEB5D-0385-DE41-8137-1EC0FBF53442}" destId="{758DE0F5-C866-1342-8E8D-35F815CB65F6}" srcOrd="1" destOrd="0" presId="urn:microsoft.com/office/officeart/2005/8/layout/list1"/>
    <dgm:cxn modelId="{6B99E1A3-775F-D64B-A405-BBDDEA574EE2}" type="presOf" srcId="{FD61C38F-125B-0749-93FC-5F4755197989}" destId="{4525004B-0312-7444-A6E7-DC774BBE2390}" srcOrd="1" destOrd="0" presId="urn:microsoft.com/office/officeart/2005/8/layout/list1"/>
    <dgm:cxn modelId="{09473F1E-1608-9D4B-B622-9DD3A5B5B416}" srcId="{A21AEB5D-0385-DE41-8137-1EC0FBF53442}" destId="{DD6041AE-FD5C-CB4F-943A-2F251198AA67}" srcOrd="0" destOrd="0" parTransId="{C88D996D-4E77-834B-9112-ADBEE2E419BD}" sibTransId="{D4E5DD44-A3DD-EF48-B131-EFEB3AB97F13}"/>
    <dgm:cxn modelId="{56CC19C1-DCB6-C04A-85B0-AB9D0155CF3B}" srcId="{7691BA59-0894-1A47-88B9-E56AEF252E1D}" destId="{FD61C38F-125B-0749-93FC-5F4755197989}" srcOrd="2" destOrd="0" parTransId="{6DEF2C1F-325A-0C4F-8F52-30B0F109DE1A}" sibTransId="{213737D6-06E0-0246-A2DE-53AA6CA8637D}"/>
    <dgm:cxn modelId="{098A4001-0AD3-4AAD-9F0E-CCA1D83C343F}" srcId="{A21AEB5D-0385-DE41-8137-1EC0FBF53442}" destId="{8D75789F-0570-4606-921C-A3ABAC7F0722}" srcOrd="2" destOrd="0" parTransId="{615600F1-0926-4A79-B56B-9E0ECB63F793}" sibTransId="{6DD061A0-DED2-485F-8296-9F89D763E950}"/>
    <dgm:cxn modelId="{8B745ABA-FCF2-184C-BEC7-03C22B467116}" type="presOf" srcId="{B8DDE4CE-A2F0-F84A-BE9D-4B3161AF5C1F}" destId="{2487873C-5D51-F640-9467-FB9C02B22DD8}" srcOrd="0" destOrd="1" presId="urn:microsoft.com/office/officeart/2005/8/layout/list1"/>
    <dgm:cxn modelId="{F343C0B0-7588-B14C-A1C4-6D429190C288}" type="presOf" srcId="{FE93C7FF-A82C-9B4B-8C43-5880654CBC21}" destId="{3AA5FB0D-EB39-164A-977D-B8C883DB77B6}" srcOrd="1" destOrd="0" presId="urn:microsoft.com/office/officeart/2005/8/layout/list1"/>
    <dgm:cxn modelId="{06588663-5F8D-7148-A72D-DD9EA72A7653}" type="presOf" srcId="{993603D5-5288-284B-98E3-D01B03CBD718}" destId="{3A2E0E60-1626-FB42-BFE2-E773F7337DE2}" srcOrd="0" destOrd="0" presId="urn:microsoft.com/office/officeart/2005/8/layout/list1"/>
    <dgm:cxn modelId="{5B24238D-B3BA-004B-BFAB-8ABA5CB2B981}" type="presOf" srcId="{5595A3DA-956D-9E46-9BF2-9A6D41B06E97}" destId="{3A2E0E60-1626-FB42-BFE2-E773F7337DE2}" srcOrd="0" destOrd="1" presId="urn:microsoft.com/office/officeart/2005/8/layout/list1"/>
    <dgm:cxn modelId="{0041A85B-B471-9D41-89CD-A176065C4A96}" srcId="{FE93C7FF-A82C-9B4B-8C43-5880654CBC21}" destId="{993603D5-5288-284B-98E3-D01B03CBD718}" srcOrd="0" destOrd="0" parTransId="{7FB08559-AB9B-5C4F-B4A0-19ADE2131355}" sibTransId="{01E8FA0D-7EBA-E044-AB9E-551287BE8239}"/>
    <dgm:cxn modelId="{907AF44E-EA76-BE4D-83D7-25F58487A338}" srcId="{7691BA59-0894-1A47-88B9-E56AEF252E1D}" destId="{FE93C7FF-A82C-9B4B-8C43-5880654CBC21}" srcOrd="1" destOrd="0" parTransId="{FF36E966-8099-E94D-8650-34A574F665A4}" sibTransId="{A97DED1B-198C-7442-964B-A98D7969EFCD}"/>
    <dgm:cxn modelId="{D31DAF2A-E923-7F41-9A55-C4F2CF66C7B0}" type="presOf" srcId="{FD61C38F-125B-0749-93FC-5F4755197989}" destId="{E7E7B878-16F4-C04E-9197-97E15C3B12ED}" srcOrd="0" destOrd="0" presId="urn:microsoft.com/office/officeart/2005/8/layout/list1"/>
    <dgm:cxn modelId="{D94FA616-65E9-A54F-9A06-67957A61AAD4}" srcId="{FD61C38F-125B-0749-93FC-5F4755197989}" destId="{1C60033E-34C1-ED44-A586-C265D37EF824}" srcOrd="0" destOrd="0" parTransId="{2AACD8B8-2270-4140-8184-D90E19B245C5}" sibTransId="{F72832D5-9F63-2642-AAAE-778A54F5497E}"/>
    <dgm:cxn modelId="{BE145A6F-9D00-6A41-AB9B-DE796B5DFE47}" type="presOf" srcId="{A21AEB5D-0385-DE41-8137-1EC0FBF53442}" destId="{CF1A5D4A-60DC-2F43-BFDD-915C0845BA1B}" srcOrd="0" destOrd="0" presId="urn:microsoft.com/office/officeart/2005/8/layout/list1"/>
    <dgm:cxn modelId="{2006031F-959B-415A-A21C-DAD708ABC34A}" type="presOf" srcId="{8D75789F-0570-4606-921C-A3ABAC7F0722}" destId="{2487873C-5D51-F640-9467-FB9C02B22DD8}" srcOrd="0" destOrd="2" presId="urn:microsoft.com/office/officeart/2005/8/layout/list1"/>
    <dgm:cxn modelId="{20F63C53-0150-4C4D-82F2-788E2E54F9A5}" type="presOf" srcId="{DD6041AE-FD5C-CB4F-943A-2F251198AA67}" destId="{2487873C-5D51-F640-9467-FB9C02B22DD8}" srcOrd="0" destOrd="0" presId="urn:microsoft.com/office/officeart/2005/8/layout/list1"/>
    <dgm:cxn modelId="{62730620-C9AA-BF4E-8620-E9A5270096D3}" type="presOf" srcId="{1C60033E-34C1-ED44-A586-C265D37EF824}" destId="{C6138045-1ED4-1E4D-AA75-3AE61FB295E7}" srcOrd="0" destOrd="0" presId="urn:microsoft.com/office/officeart/2005/8/layout/list1"/>
    <dgm:cxn modelId="{EA0E9A0E-D48D-5544-BE34-54E49870FE00}" type="presParOf" srcId="{F63B1746-304D-9B4F-B404-B8563366611B}" destId="{ADAB6431-8FF9-AE4F-AA46-56EEAB396F22}" srcOrd="0" destOrd="0" presId="urn:microsoft.com/office/officeart/2005/8/layout/list1"/>
    <dgm:cxn modelId="{D457C8BB-8892-DF49-86AE-66E7CB6C13E0}" type="presParOf" srcId="{ADAB6431-8FF9-AE4F-AA46-56EEAB396F22}" destId="{CF1A5D4A-60DC-2F43-BFDD-915C0845BA1B}" srcOrd="0" destOrd="0" presId="urn:microsoft.com/office/officeart/2005/8/layout/list1"/>
    <dgm:cxn modelId="{FE6EB669-AB51-3A45-94FA-340DFD0F3CCA}" type="presParOf" srcId="{ADAB6431-8FF9-AE4F-AA46-56EEAB396F22}" destId="{758DE0F5-C866-1342-8E8D-35F815CB65F6}" srcOrd="1" destOrd="0" presId="urn:microsoft.com/office/officeart/2005/8/layout/list1"/>
    <dgm:cxn modelId="{2CA73019-73E4-BB4D-821A-398802CAA5F4}" type="presParOf" srcId="{F63B1746-304D-9B4F-B404-B8563366611B}" destId="{CDC5BBB0-9402-0248-82AD-30E16DFA2F52}" srcOrd="1" destOrd="0" presId="urn:microsoft.com/office/officeart/2005/8/layout/list1"/>
    <dgm:cxn modelId="{441AD04D-C5AE-1C49-935D-4D4C03A08B0E}" type="presParOf" srcId="{F63B1746-304D-9B4F-B404-B8563366611B}" destId="{2487873C-5D51-F640-9467-FB9C02B22DD8}" srcOrd="2" destOrd="0" presId="urn:microsoft.com/office/officeart/2005/8/layout/list1"/>
    <dgm:cxn modelId="{552FCD90-72BC-4346-8903-D2AA6806A9C2}" type="presParOf" srcId="{F63B1746-304D-9B4F-B404-B8563366611B}" destId="{7413EF81-CF1A-C34B-8C6E-A93A85782393}" srcOrd="3" destOrd="0" presId="urn:microsoft.com/office/officeart/2005/8/layout/list1"/>
    <dgm:cxn modelId="{ABF23FB2-B2F6-9847-83E2-55CCC0A78EAF}" type="presParOf" srcId="{F63B1746-304D-9B4F-B404-B8563366611B}" destId="{4D96E15D-7F4C-714D-888C-FBC77267CB5F}" srcOrd="4" destOrd="0" presId="urn:microsoft.com/office/officeart/2005/8/layout/list1"/>
    <dgm:cxn modelId="{9F1D0ED8-2972-574C-BA7E-96963080BE3A}" type="presParOf" srcId="{4D96E15D-7F4C-714D-888C-FBC77267CB5F}" destId="{32F650C9-C38D-C54C-9E72-0198E183D766}" srcOrd="0" destOrd="0" presId="urn:microsoft.com/office/officeart/2005/8/layout/list1"/>
    <dgm:cxn modelId="{1847A4E0-4965-E346-A060-5C139E4C05E1}" type="presParOf" srcId="{4D96E15D-7F4C-714D-888C-FBC77267CB5F}" destId="{3AA5FB0D-EB39-164A-977D-B8C883DB77B6}" srcOrd="1" destOrd="0" presId="urn:microsoft.com/office/officeart/2005/8/layout/list1"/>
    <dgm:cxn modelId="{B7A1BDDD-A312-8F41-98DC-933CD93255EC}" type="presParOf" srcId="{F63B1746-304D-9B4F-B404-B8563366611B}" destId="{1E875463-5735-0D43-8F9C-0316EC9C024F}" srcOrd="5" destOrd="0" presId="urn:microsoft.com/office/officeart/2005/8/layout/list1"/>
    <dgm:cxn modelId="{2A227B71-242C-9C4E-BCDB-3DC5B004CD94}" type="presParOf" srcId="{F63B1746-304D-9B4F-B404-B8563366611B}" destId="{3A2E0E60-1626-FB42-BFE2-E773F7337DE2}" srcOrd="6" destOrd="0" presId="urn:microsoft.com/office/officeart/2005/8/layout/list1"/>
    <dgm:cxn modelId="{F9B627E1-AFAF-4147-BADD-02E3E3E7289A}" type="presParOf" srcId="{F63B1746-304D-9B4F-B404-B8563366611B}" destId="{A8E42181-EAF8-094E-8BE4-0E69D1A52F54}" srcOrd="7" destOrd="0" presId="urn:microsoft.com/office/officeart/2005/8/layout/list1"/>
    <dgm:cxn modelId="{6E0AC4E7-C41D-1F49-95BC-072EE56EBB8F}" type="presParOf" srcId="{F63B1746-304D-9B4F-B404-B8563366611B}" destId="{F0657672-A1FA-B14C-B4C2-D8FB43CDFA11}" srcOrd="8" destOrd="0" presId="urn:microsoft.com/office/officeart/2005/8/layout/list1"/>
    <dgm:cxn modelId="{FBC3BFB3-85A8-B34C-9AE8-8444AAC0369D}" type="presParOf" srcId="{F0657672-A1FA-B14C-B4C2-D8FB43CDFA11}" destId="{E7E7B878-16F4-C04E-9197-97E15C3B12ED}" srcOrd="0" destOrd="0" presId="urn:microsoft.com/office/officeart/2005/8/layout/list1"/>
    <dgm:cxn modelId="{EC2D8BA0-7C0B-9546-B97B-13A93C6E7600}" type="presParOf" srcId="{F0657672-A1FA-B14C-B4C2-D8FB43CDFA11}" destId="{4525004B-0312-7444-A6E7-DC774BBE2390}" srcOrd="1" destOrd="0" presId="urn:microsoft.com/office/officeart/2005/8/layout/list1"/>
    <dgm:cxn modelId="{9E485A42-2815-C649-8D1A-808E7B9FD9A2}" type="presParOf" srcId="{F63B1746-304D-9B4F-B404-B8563366611B}" destId="{56E24758-AC80-1547-8884-7E420E76BFCF}" srcOrd="9" destOrd="0" presId="urn:microsoft.com/office/officeart/2005/8/layout/list1"/>
    <dgm:cxn modelId="{DE4B6D59-8BB8-434B-B7EB-4F77D3747CF1}" type="presParOf" srcId="{F63B1746-304D-9B4F-B404-B8563366611B}" destId="{C6138045-1ED4-1E4D-AA75-3AE61FB295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6D8E27-DCE5-AC4A-8220-45C005F74FAF}" type="doc">
      <dgm:prSet loTypeId="urn:microsoft.com/office/officeart/2009/3/layout/StepUpProcess" loCatId="" qsTypeId="urn:microsoft.com/office/officeart/2005/8/quickstyle/simple4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EE6B7D0B-296E-F44A-8D1C-F150EFF634AA}">
      <dgm:prSet custT="1"/>
      <dgm:spPr/>
      <dgm:t>
        <a:bodyPr/>
        <a:lstStyle/>
        <a:p>
          <a:pPr rtl="0"/>
          <a:r>
            <a:rPr lang="ru-RU" sz="4000" b="0" dirty="0"/>
            <a:t>Любому работнику НИУ ВШЭ</a:t>
          </a:r>
        </a:p>
      </dgm:t>
    </dgm:pt>
    <dgm:pt modelId="{E04478C4-4D86-A84D-AB24-922ACD5817B9}" type="parTrans" cxnId="{8D32357A-6B1C-D349-9063-A62BC2989AC0}">
      <dgm:prSet/>
      <dgm:spPr/>
      <dgm:t>
        <a:bodyPr/>
        <a:lstStyle/>
        <a:p>
          <a:endParaRPr lang="ru-RU" sz="2400"/>
        </a:p>
      </dgm:t>
    </dgm:pt>
    <dgm:pt modelId="{99ED8026-2E63-C04E-B636-2207EBA92A2A}" type="sibTrans" cxnId="{8D32357A-6B1C-D349-9063-A62BC2989AC0}">
      <dgm:prSet/>
      <dgm:spPr/>
      <dgm:t>
        <a:bodyPr/>
        <a:lstStyle/>
        <a:p>
          <a:endParaRPr lang="ru-RU" sz="2400"/>
        </a:p>
      </dgm:t>
    </dgm:pt>
    <dgm:pt modelId="{42F4ADB3-B681-9F4E-A58C-FF4F2ABEFA98}">
      <dgm:prSet custT="1"/>
      <dgm:spPr/>
      <dgm:t>
        <a:bodyPr/>
        <a:lstStyle/>
        <a:p>
          <a:pPr rtl="0"/>
          <a:r>
            <a:rPr lang="ru-RU" sz="3600" b="0" dirty="0"/>
            <a:t>сформулировать проектное предложение и запрос на необходимые параметры студентов (образовательная программа, курс, навыки)</a:t>
          </a:r>
        </a:p>
      </dgm:t>
    </dgm:pt>
    <dgm:pt modelId="{F86BCBD5-92BF-4F4C-A1A0-C3F10D68FCCB}" type="parTrans" cxnId="{24C0A393-7A5D-884D-825A-38D7E8D43BBE}">
      <dgm:prSet/>
      <dgm:spPr/>
      <dgm:t>
        <a:bodyPr/>
        <a:lstStyle/>
        <a:p>
          <a:endParaRPr lang="ru-RU" sz="2400"/>
        </a:p>
      </dgm:t>
    </dgm:pt>
    <dgm:pt modelId="{FD8A44F5-08E7-7044-A2CC-FC12C47FFF5A}" type="sibTrans" cxnId="{24C0A393-7A5D-884D-825A-38D7E8D43BBE}">
      <dgm:prSet/>
      <dgm:spPr/>
      <dgm:t>
        <a:bodyPr/>
        <a:lstStyle/>
        <a:p>
          <a:endParaRPr lang="ru-RU" sz="2400"/>
        </a:p>
      </dgm:t>
    </dgm:pt>
    <dgm:pt modelId="{55E36EC9-1DCE-6C47-A4F7-ED0F991EA183}">
      <dgm:prSet custT="1"/>
      <dgm:spPr/>
      <dgm:t>
        <a:bodyPr/>
        <a:lstStyle/>
        <a:p>
          <a:pPr rtl="0"/>
          <a:r>
            <a:rPr lang="ru-RU" sz="4000" dirty="0"/>
            <a:t>Академическому руководителю образовательной программы</a:t>
          </a:r>
        </a:p>
      </dgm:t>
    </dgm:pt>
    <dgm:pt modelId="{18ACD2A4-CF27-054D-9FD4-7D43C1F78BC7}" type="parTrans" cxnId="{C37D3AEA-E5B2-9D49-A3A5-D6575D977E62}">
      <dgm:prSet/>
      <dgm:spPr/>
      <dgm:t>
        <a:bodyPr/>
        <a:lstStyle/>
        <a:p>
          <a:endParaRPr lang="ru-RU" sz="2400"/>
        </a:p>
      </dgm:t>
    </dgm:pt>
    <dgm:pt modelId="{3009BC36-D5B6-EB4A-BA2A-FD5EF119C41E}" type="sibTrans" cxnId="{C37D3AEA-E5B2-9D49-A3A5-D6575D977E62}">
      <dgm:prSet/>
      <dgm:spPr/>
      <dgm:t>
        <a:bodyPr/>
        <a:lstStyle/>
        <a:p>
          <a:endParaRPr lang="ru-RU" sz="2400"/>
        </a:p>
      </dgm:t>
    </dgm:pt>
    <dgm:pt modelId="{5BE971D3-E11C-4641-A816-06EC99EC3B40}">
      <dgm:prSet custT="1"/>
      <dgm:spPr/>
      <dgm:t>
        <a:bodyPr/>
        <a:lstStyle/>
        <a:p>
          <a:pPr rtl="0"/>
          <a:r>
            <a:rPr lang="ru-RU" sz="3600" dirty="0"/>
            <a:t>одобрить проектные предложения для своих студентов</a:t>
          </a:r>
        </a:p>
      </dgm:t>
    </dgm:pt>
    <dgm:pt modelId="{D3DE4D41-F1C9-E94D-9210-A7E05DAB542D}" type="parTrans" cxnId="{5C00D4B2-CFE8-2D46-82A1-A9A38C962A90}">
      <dgm:prSet/>
      <dgm:spPr/>
      <dgm:t>
        <a:bodyPr/>
        <a:lstStyle/>
        <a:p>
          <a:endParaRPr lang="ru-RU" sz="2400"/>
        </a:p>
      </dgm:t>
    </dgm:pt>
    <dgm:pt modelId="{72E561F5-1714-AA4D-BEA5-EE4272712FBA}" type="sibTrans" cxnId="{5C00D4B2-CFE8-2D46-82A1-A9A38C962A90}">
      <dgm:prSet/>
      <dgm:spPr/>
      <dgm:t>
        <a:bodyPr/>
        <a:lstStyle/>
        <a:p>
          <a:endParaRPr lang="ru-RU" sz="2400"/>
        </a:p>
      </dgm:t>
    </dgm:pt>
    <dgm:pt modelId="{C0AC9C55-DFE9-D04E-B77A-3DA0B056E560}">
      <dgm:prSet custT="1"/>
      <dgm:spPr/>
      <dgm:t>
        <a:bodyPr/>
        <a:lstStyle/>
        <a:p>
          <a:pPr rtl="0"/>
          <a:r>
            <a:rPr lang="ru-RU" sz="4400" dirty="0"/>
            <a:t>Студенту</a:t>
          </a:r>
        </a:p>
      </dgm:t>
    </dgm:pt>
    <dgm:pt modelId="{96131EB7-09A6-C24E-BE12-31B090019409}" type="parTrans" cxnId="{E98DBAF9-E792-EC4A-863E-36F4ABC26A1C}">
      <dgm:prSet/>
      <dgm:spPr/>
      <dgm:t>
        <a:bodyPr/>
        <a:lstStyle/>
        <a:p>
          <a:endParaRPr lang="ru-RU" sz="2400"/>
        </a:p>
      </dgm:t>
    </dgm:pt>
    <dgm:pt modelId="{6F11AE44-CDA5-AD4E-9756-4DD5AB2CD6F1}" type="sibTrans" cxnId="{E98DBAF9-E792-EC4A-863E-36F4ABC26A1C}">
      <dgm:prSet/>
      <dgm:spPr/>
      <dgm:t>
        <a:bodyPr/>
        <a:lstStyle/>
        <a:p>
          <a:endParaRPr lang="ru-RU" sz="2400"/>
        </a:p>
      </dgm:t>
    </dgm:pt>
    <dgm:pt modelId="{2546D6D4-9AE8-3046-AED0-8B1D87A99B16}">
      <dgm:prSet custT="1"/>
      <dgm:spPr/>
      <dgm:t>
        <a:bodyPr/>
        <a:lstStyle/>
        <a:p>
          <a:pPr rtl="0"/>
          <a:r>
            <a:rPr lang="ru-RU" sz="3600" dirty="0"/>
            <a:t>подать заявку на одобренный для него проект и быть выбранным или получить отказ</a:t>
          </a:r>
        </a:p>
      </dgm:t>
    </dgm:pt>
    <dgm:pt modelId="{20E240F3-A66D-ED4E-8C01-D6EA7C422851}" type="parTrans" cxnId="{0E53EC42-97F2-F148-911B-915C57AE4E2C}">
      <dgm:prSet/>
      <dgm:spPr/>
      <dgm:t>
        <a:bodyPr/>
        <a:lstStyle/>
        <a:p>
          <a:endParaRPr lang="ru-RU" sz="2400"/>
        </a:p>
      </dgm:t>
    </dgm:pt>
    <dgm:pt modelId="{E7F06D72-F2CE-514E-87F8-F309B3B5F640}" type="sibTrans" cxnId="{0E53EC42-97F2-F148-911B-915C57AE4E2C}">
      <dgm:prSet/>
      <dgm:spPr/>
      <dgm:t>
        <a:bodyPr/>
        <a:lstStyle/>
        <a:p>
          <a:endParaRPr lang="ru-RU" sz="2400"/>
        </a:p>
      </dgm:t>
    </dgm:pt>
    <dgm:pt modelId="{A0659651-3BB5-8441-9729-4C0479C6F856}" type="pres">
      <dgm:prSet presAssocID="{636D8E27-DCE5-AC4A-8220-45C005F74FA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40CD8F-C19D-1B4C-AD1D-80A8548C2FBA}" type="pres">
      <dgm:prSet presAssocID="{EE6B7D0B-296E-F44A-8D1C-F150EFF634AA}" presName="composite" presStyleCnt="0"/>
      <dgm:spPr/>
    </dgm:pt>
    <dgm:pt modelId="{381785E6-C6D1-E743-9432-BA2C46416DF5}" type="pres">
      <dgm:prSet presAssocID="{EE6B7D0B-296E-F44A-8D1C-F150EFF634AA}" presName="LShape" presStyleLbl="alignNode1" presStyleIdx="0" presStyleCnt="5"/>
      <dgm:spPr/>
    </dgm:pt>
    <dgm:pt modelId="{358F889B-8B76-0F4F-8D1D-CD4602B476C0}" type="pres">
      <dgm:prSet presAssocID="{EE6B7D0B-296E-F44A-8D1C-F150EFF634A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8779C-01D2-2A46-80D4-945CC951AE6B}" type="pres">
      <dgm:prSet presAssocID="{EE6B7D0B-296E-F44A-8D1C-F150EFF634AA}" presName="Triangle" presStyleLbl="alignNode1" presStyleIdx="1" presStyleCnt="5"/>
      <dgm:spPr/>
    </dgm:pt>
    <dgm:pt modelId="{354ADFE7-4E2D-7C40-AFCC-95164A0E15B4}" type="pres">
      <dgm:prSet presAssocID="{99ED8026-2E63-C04E-B636-2207EBA92A2A}" presName="sibTrans" presStyleCnt="0"/>
      <dgm:spPr/>
    </dgm:pt>
    <dgm:pt modelId="{37F55B2F-D84B-8249-8E13-2219BB84F3B5}" type="pres">
      <dgm:prSet presAssocID="{99ED8026-2E63-C04E-B636-2207EBA92A2A}" presName="space" presStyleCnt="0"/>
      <dgm:spPr/>
    </dgm:pt>
    <dgm:pt modelId="{1E2A9F4D-3FCE-C343-9AA3-1CABA1DC0C2B}" type="pres">
      <dgm:prSet presAssocID="{55E36EC9-1DCE-6C47-A4F7-ED0F991EA183}" presName="composite" presStyleCnt="0"/>
      <dgm:spPr/>
    </dgm:pt>
    <dgm:pt modelId="{D122664F-2041-4E4B-8D15-6740BE284029}" type="pres">
      <dgm:prSet presAssocID="{55E36EC9-1DCE-6C47-A4F7-ED0F991EA183}" presName="LShape" presStyleLbl="alignNode1" presStyleIdx="2" presStyleCnt="5"/>
      <dgm:spPr/>
    </dgm:pt>
    <dgm:pt modelId="{EA327342-A388-644C-A840-9E721A513FF8}" type="pres">
      <dgm:prSet presAssocID="{55E36EC9-1DCE-6C47-A4F7-ED0F991EA18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1E7FB-05AF-0D4C-906F-F85E610DEB5D}" type="pres">
      <dgm:prSet presAssocID="{55E36EC9-1DCE-6C47-A4F7-ED0F991EA183}" presName="Triangle" presStyleLbl="alignNode1" presStyleIdx="3" presStyleCnt="5"/>
      <dgm:spPr/>
    </dgm:pt>
    <dgm:pt modelId="{2010D0E4-7FF5-ED41-B30A-206E73FAAFA9}" type="pres">
      <dgm:prSet presAssocID="{3009BC36-D5B6-EB4A-BA2A-FD5EF119C41E}" presName="sibTrans" presStyleCnt="0"/>
      <dgm:spPr/>
    </dgm:pt>
    <dgm:pt modelId="{16613BA3-D532-A345-8AF4-50BE763AECFD}" type="pres">
      <dgm:prSet presAssocID="{3009BC36-D5B6-EB4A-BA2A-FD5EF119C41E}" presName="space" presStyleCnt="0"/>
      <dgm:spPr/>
    </dgm:pt>
    <dgm:pt modelId="{428936F9-7A14-C646-815C-095EE963270F}" type="pres">
      <dgm:prSet presAssocID="{C0AC9C55-DFE9-D04E-B77A-3DA0B056E560}" presName="composite" presStyleCnt="0"/>
      <dgm:spPr/>
    </dgm:pt>
    <dgm:pt modelId="{EEAB02B1-945D-D849-A092-B4CC1A3BFA4A}" type="pres">
      <dgm:prSet presAssocID="{C0AC9C55-DFE9-D04E-B77A-3DA0B056E560}" presName="LShape" presStyleLbl="alignNode1" presStyleIdx="4" presStyleCnt="5" custLinFactNeighborX="-240" custLinFactNeighborY="369"/>
      <dgm:spPr/>
    </dgm:pt>
    <dgm:pt modelId="{1DF30A90-6636-9C4E-99A7-E615EDEFE00F}" type="pres">
      <dgm:prSet presAssocID="{C0AC9C55-DFE9-D04E-B77A-3DA0B056E56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4AF5C-F5EF-714A-8A2E-7464D66829DD}" type="presOf" srcId="{42F4ADB3-B681-9F4E-A58C-FF4F2ABEFA98}" destId="{358F889B-8B76-0F4F-8D1D-CD4602B476C0}" srcOrd="0" destOrd="1" presId="urn:microsoft.com/office/officeart/2009/3/layout/StepUpProcess"/>
    <dgm:cxn modelId="{8D32357A-6B1C-D349-9063-A62BC2989AC0}" srcId="{636D8E27-DCE5-AC4A-8220-45C005F74FAF}" destId="{EE6B7D0B-296E-F44A-8D1C-F150EFF634AA}" srcOrd="0" destOrd="0" parTransId="{E04478C4-4D86-A84D-AB24-922ACD5817B9}" sibTransId="{99ED8026-2E63-C04E-B636-2207EBA92A2A}"/>
    <dgm:cxn modelId="{295CBBEB-383B-7348-9F19-DECAE36968D9}" type="presOf" srcId="{EE6B7D0B-296E-F44A-8D1C-F150EFF634AA}" destId="{358F889B-8B76-0F4F-8D1D-CD4602B476C0}" srcOrd="0" destOrd="0" presId="urn:microsoft.com/office/officeart/2009/3/layout/StepUpProcess"/>
    <dgm:cxn modelId="{24C0A393-7A5D-884D-825A-38D7E8D43BBE}" srcId="{EE6B7D0B-296E-F44A-8D1C-F150EFF634AA}" destId="{42F4ADB3-B681-9F4E-A58C-FF4F2ABEFA98}" srcOrd="0" destOrd="0" parTransId="{F86BCBD5-92BF-4F4C-A1A0-C3F10D68FCCB}" sibTransId="{FD8A44F5-08E7-7044-A2CC-FC12C47FFF5A}"/>
    <dgm:cxn modelId="{C37D3AEA-E5B2-9D49-A3A5-D6575D977E62}" srcId="{636D8E27-DCE5-AC4A-8220-45C005F74FAF}" destId="{55E36EC9-1DCE-6C47-A4F7-ED0F991EA183}" srcOrd="1" destOrd="0" parTransId="{18ACD2A4-CF27-054D-9FD4-7D43C1F78BC7}" sibTransId="{3009BC36-D5B6-EB4A-BA2A-FD5EF119C41E}"/>
    <dgm:cxn modelId="{0E53EC42-97F2-F148-911B-915C57AE4E2C}" srcId="{C0AC9C55-DFE9-D04E-B77A-3DA0B056E560}" destId="{2546D6D4-9AE8-3046-AED0-8B1D87A99B16}" srcOrd="0" destOrd="0" parTransId="{20E240F3-A66D-ED4E-8C01-D6EA7C422851}" sibTransId="{E7F06D72-F2CE-514E-87F8-F309B3B5F640}"/>
    <dgm:cxn modelId="{1AB442E7-DFAB-1C45-A657-97AB0DC61018}" type="presOf" srcId="{636D8E27-DCE5-AC4A-8220-45C005F74FAF}" destId="{A0659651-3BB5-8441-9729-4C0479C6F856}" srcOrd="0" destOrd="0" presId="urn:microsoft.com/office/officeart/2009/3/layout/StepUpProcess"/>
    <dgm:cxn modelId="{E98DBAF9-E792-EC4A-863E-36F4ABC26A1C}" srcId="{636D8E27-DCE5-AC4A-8220-45C005F74FAF}" destId="{C0AC9C55-DFE9-D04E-B77A-3DA0B056E560}" srcOrd="2" destOrd="0" parTransId="{96131EB7-09A6-C24E-BE12-31B090019409}" sibTransId="{6F11AE44-CDA5-AD4E-9756-4DD5AB2CD6F1}"/>
    <dgm:cxn modelId="{69922997-FBDC-684F-9A90-8AB69CB3693B}" type="presOf" srcId="{C0AC9C55-DFE9-D04E-B77A-3DA0B056E560}" destId="{1DF30A90-6636-9C4E-99A7-E615EDEFE00F}" srcOrd="0" destOrd="0" presId="urn:microsoft.com/office/officeart/2009/3/layout/StepUpProcess"/>
    <dgm:cxn modelId="{B20830A3-A6CB-DE46-A877-93F2751414F1}" type="presOf" srcId="{55E36EC9-1DCE-6C47-A4F7-ED0F991EA183}" destId="{EA327342-A388-644C-A840-9E721A513FF8}" srcOrd="0" destOrd="0" presId="urn:microsoft.com/office/officeart/2009/3/layout/StepUpProcess"/>
    <dgm:cxn modelId="{DF14E12B-97E1-9A44-8D83-B07A18310E32}" type="presOf" srcId="{2546D6D4-9AE8-3046-AED0-8B1D87A99B16}" destId="{1DF30A90-6636-9C4E-99A7-E615EDEFE00F}" srcOrd="0" destOrd="1" presId="urn:microsoft.com/office/officeart/2009/3/layout/StepUpProcess"/>
    <dgm:cxn modelId="{EA3FBCDA-76F1-664E-81D0-0779714A7BEA}" type="presOf" srcId="{5BE971D3-E11C-4641-A816-06EC99EC3B40}" destId="{EA327342-A388-644C-A840-9E721A513FF8}" srcOrd="0" destOrd="1" presId="urn:microsoft.com/office/officeart/2009/3/layout/StepUpProcess"/>
    <dgm:cxn modelId="{5C00D4B2-CFE8-2D46-82A1-A9A38C962A90}" srcId="{55E36EC9-1DCE-6C47-A4F7-ED0F991EA183}" destId="{5BE971D3-E11C-4641-A816-06EC99EC3B40}" srcOrd="0" destOrd="0" parTransId="{D3DE4D41-F1C9-E94D-9210-A7E05DAB542D}" sibTransId="{72E561F5-1714-AA4D-BEA5-EE4272712FBA}"/>
    <dgm:cxn modelId="{02D1CBDB-628E-024E-80EA-4F611C7359C3}" type="presParOf" srcId="{A0659651-3BB5-8441-9729-4C0479C6F856}" destId="{DD40CD8F-C19D-1B4C-AD1D-80A8548C2FBA}" srcOrd="0" destOrd="0" presId="urn:microsoft.com/office/officeart/2009/3/layout/StepUpProcess"/>
    <dgm:cxn modelId="{B4475382-C46E-BB46-B5D2-4AAF5CCB3867}" type="presParOf" srcId="{DD40CD8F-C19D-1B4C-AD1D-80A8548C2FBA}" destId="{381785E6-C6D1-E743-9432-BA2C46416DF5}" srcOrd="0" destOrd="0" presId="urn:microsoft.com/office/officeart/2009/3/layout/StepUpProcess"/>
    <dgm:cxn modelId="{EFBB84BF-CB28-CA4A-8759-E2DAA40D24A4}" type="presParOf" srcId="{DD40CD8F-C19D-1B4C-AD1D-80A8548C2FBA}" destId="{358F889B-8B76-0F4F-8D1D-CD4602B476C0}" srcOrd="1" destOrd="0" presId="urn:microsoft.com/office/officeart/2009/3/layout/StepUpProcess"/>
    <dgm:cxn modelId="{48FF8968-706C-AD46-B509-9CCBA6FBB9EE}" type="presParOf" srcId="{DD40CD8F-C19D-1B4C-AD1D-80A8548C2FBA}" destId="{C138779C-01D2-2A46-80D4-945CC951AE6B}" srcOrd="2" destOrd="0" presId="urn:microsoft.com/office/officeart/2009/3/layout/StepUpProcess"/>
    <dgm:cxn modelId="{481BBFD7-4AD3-5848-9FBA-4269BD44F55C}" type="presParOf" srcId="{A0659651-3BB5-8441-9729-4C0479C6F856}" destId="{354ADFE7-4E2D-7C40-AFCC-95164A0E15B4}" srcOrd="1" destOrd="0" presId="urn:microsoft.com/office/officeart/2009/3/layout/StepUpProcess"/>
    <dgm:cxn modelId="{A7438280-D040-DA4D-A344-0AF140742B8E}" type="presParOf" srcId="{354ADFE7-4E2D-7C40-AFCC-95164A0E15B4}" destId="{37F55B2F-D84B-8249-8E13-2219BB84F3B5}" srcOrd="0" destOrd="0" presId="urn:microsoft.com/office/officeart/2009/3/layout/StepUpProcess"/>
    <dgm:cxn modelId="{9773CC04-9B42-E64C-952F-AA35430F3EF5}" type="presParOf" srcId="{A0659651-3BB5-8441-9729-4C0479C6F856}" destId="{1E2A9F4D-3FCE-C343-9AA3-1CABA1DC0C2B}" srcOrd="2" destOrd="0" presId="urn:microsoft.com/office/officeart/2009/3/layout/StepUpProcess"/>
    <dgm:cxn modelId="{B9E022AA-BF00-374E-A19B-5AB78743496B}" type="presParOf" srcId="{1E2A9F4D-3FCE-C343-9AA3-1CABA1DC0C2B}" destId="{D122664F-2041-4E4B-8D15-6740BE284029}" srcOrd="0" destOrd="0" presId="urn:microsoft.com/office/officeart/2009/3/layout/StepUpProcess"/>
    <dgm:cxn modelId="{74D6F16F-9898-674B-B66D-487FA1C3D707}" type="presParOf" srcId="{1E2A9F4D-3FCE-C343-9AA3-1CABA1DC0C2B}" destId="{EA327342-A388-644C-A840-9E721A513FF8}" srcOrd="1" destOrd="0" presId="urn:microsoft.com/office/officeart/2009/3/layout/StepUpProcess"/>
    <dgm:cxn modelId="{249E78CE-8E0A-954D-8F61-9E97F1E8FD0E}" type="presParOf" srcId="{1E2A9F4D-3FCE-C343-9AA3-1CABA1DC0C2B}" destId="{2D61E7FB-05AF-0D4C-906F-F85E610DEB5D}" srcOrd="2" destOrd="0" presId="urn:microsoft.com/office/officeart/2009/3/layout/StepUpProcess"/>
    <dgm:cxn modelId="{3E377BED-48CD-9B4A-95ED-CECE1B6371E1}" type="presParOf" srcId="{A0659651-3BB5-8441-9729-4C0479C6F856}" destId="{2010D0E4-7FF5-ED41-B30A-206E73FAAFA9}" srcOrd="3" destOrd="0" presId="urn:microsoft.com/office/officeart/2009/3/layout/StepUpProcess"/>
    <dgm:cxn modelId="{539DDF25-D996-5242-835F-4F7FD3E9CF29}" type="presParOf" srcId="{2010D0E4-7FF5-ED41-B30A-206E73FAAFA9}" destId="{16613BA3-D532-A345-8AF4-50BE763AECFD}" srcOrd="0" destOrd="0" presId="urn:microsoft.com/office/officeart/2009/3/layout/StepUpProcess"/>
    <dgm:cxn modelId="{FAE3D98B-3715-0C4D-B3CA-BD8C6F7B600B}" type="presParOf" srcId="{A0659651-3BB5-8441-9729-4C0479C6F856}" destId="{428936F9-7A14-C646-815C-095EE963270F}" srcOrd="4" destOrd="0" presId="urn:microsoft.com/office/officeart/2009/3/layout/StepUpProcess"/>
    <dgm:cxn modelId="{E25540E3-17DE-C243-916A-8EE3C360C7DE}" type="presParOf" srcId="{428936F9-7A14-C646-815C-095EE963270F}" destId="{EEAB02B1-945D-D849-A092-B4CC1A3BFA4A}" srcOrd="0" destOrd="0" presId="urn:microsoft.com/office/officeart/2009/3/layout/StepUpProcess"/>
    <dgm:cxn modelId="{851B7386-A6C4-704F-8EB9-5C725A3FEEA3}" type="presParOf" srcId="{428936F9-7A14-C646-815C-095EE963270F}" destId="{1DF30A90-6636-9C4E-99A7-E615EDEFE00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7873C-5D51-F640-9467-FB9C02B22DD8}">
      <dsp:nvSpPr>
        <dsp:cNvPr id="0" name=""/>
        <dsp:cNvSpPr/>
      </dsp:nvSpPr>
      <dsp:spPr>
        <a:xfrm>
          <a:off x="0" y="407009"/>
          <a:ext cx="21674408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562356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обязательные (именно в указанное время и из определенного списка) – с оценкой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вариативные (по свободному графику из более широкого предложения) – возможна </a:t>
          </a:r>
          <a:r>
            <a:rPr lang="ru-RU" sz="3200" kern="1200" dirty="0" smtClean="0"/>
            <a:t>отметка </a:t>
          </a:r>
          <a:r>
            <a:rPr lang="ru-RU" sz="3200" kern="1200" dirty="0"/>
            <a:t>«зачтено»</a:t>
          </a:r>
        </a:p>
      </dsp:txBody>
      <dsp:txXfrm>
        <a:off x="0" y="407009"/>
        <a:ext cx="21674408" cy="1701000"/>
      </dsp:txXfrm>
    </dsp:sp>
    <dsp:sp modelId="{758DE0F5-C866-1342-8E8D-35F815CB65F6}">
      <dsp:nvSpPr>
        <dsp:cNvPr id="0" name=""/>
        <dsp:cNvSpPr/>
      </dsp:nvSpPr>
      <dsp:spPr>
        <a:xfrm>
          <a:off x="1083720" y="8489"/>
          <a:ext cx="15172085" cy="797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обязательности</a:t>
          </a:r>
        </a:p>
      </dsp:txBody>
      <dsp:txXfrm>
        <a:off x="1122628" y="47397"/>
        <a:ext cx="15094269" cy="719224"/>
      </dsp:txXfrm>
    </dsp:sp>
    <dsp:sp modelId="{3A2E0E60-1626-FB42-BFE2-E773F7337DE2}">
      <dsp:nvSpPr>
        <dsp:cNvPr id="0" name=""/>
        <dsp:cNvSpPr/>
      </dsp:nvSpPr>
      <dsp:spPr>
        <a:xfrm>
          <a:off x="0" y="2652329"/>
          <a:ext cx="21674408" cy="2211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562356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Исследовательские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Прикладные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Сервисные</a:t>
          </a:r>
          <a:endParaRPr lang="ru-RU" sz="3200" kern="1200" dirty="0"/>
        </a:p>
      </dsp:txBody>
      <dsp:txXfrm>
        <a:off x="0" y="2652329"/>
        <a:ext cx="21674408" cy="2211300"/>
      </dsp:txXfrm>
    </dsp:sp>
    <dsp:sp modelId="{3AA5FB0D-EB39-164A-977D-B8C883DB77B6}">
      <dsp:nvSpPr>
        <dsp:cNvPr id="0" name=""/>
        <dsp:cNvSpPr/>
      </dsp:nvSpPr>
      <dsp:spPr>
        <a:xfrm>
          <a:off x="975489" y="2238227"/>
          <a:ext cx="15172085" cy="797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ведущей деятельности</a:t>
          </a:r>
        </a:p>
      </dsp:txBody>
      <dsp:txXfrm>
        <a:off x="1014397" y="2277135"/>
        <a:ext cx="15094269" cy="719224"/>
      </dsp:txXfrm>
    </dsp:sp>
    <dsp:sp modelId="{C6138045-1ED4-1E4D-AA75-3AE61FB295E7}">
      <dsp:nvSpPr>
        <dsp:cNvPr id="0" name=""/>
        <dsp:cNvSpPr/>
      </dsp:nvSpPr>
      <dsp:spPr>
        <a:xfrm>
          <a:off x="0" y="5407950"/>
          <a:ext cx="21674408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562356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Индивидуальные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Групповые</a:t>
          </a:r>
        </a:p>
      </dsp:txBody>
      <dsp:txXfrm>
        <a:off x="0" y="5407950"/>
        <a:ext cx="21674408" cy="1701000"/>
      </dsp:txXfrm>
    </dsp:sp>
    <dsp:sp modelId="{4525004B-0312-7444-A6E7-DC774BBE2390}">
      <dsp:nvSpPr>
        <dsp:cNvPr id="0" name=""/>
        <dsp:cNvSpPr/>
      </dsp:nvSpPr>
      <dsp:spPr>
        <a:xfrm>
          <a:off x="1035386" y="4990253"/>
          <a:ext cx="15172085" cy="797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числу участников</a:t>
          </a:r>
        </a:p>
      </dsp:txBody>
      <dsp:txXfrm>
        <a:off x="1074294" y="5029161"/>
        <a:ext cx="15094269" cy="719224"/>
      </dsp:txXfrm>
    </dsp:sp>
    <dsp:sp modelId="{67004E82-1AC0-A540-AE74-FB408AF27668}">
      <dsp:nvSpPr>
        <dsp:cNvPr id="0" name=""/>
        <dsp:cNvSpPr/>
      </dsp:nvSpPr>
      <dsp:spPr>
        <a:xfrm>
          <a:off x="0" y="7653270"/>
          <a:ext cx="21674408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562356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Внутренние (работники Вышки)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Внешние (работодатели и иные партнеры)</a:t>
          </a:r>
        </a:p>
      </dsp:txBody>
      <dsp:txXfrm>
        <a:off x="0" y="7653270"/>
        <a:ext cx="21674408" cy="1701000"/>
      </dsp:txXfrm>
    </dsp:sp>
    <dsp:sp modelId="{69F300BC-7806-C344-8729-693208F211F3}">
      <dsp:nvSpPr>
        <dsp:cNvPr id="0" name=""/>
        <dsp:cNvSpPr/>
      </dsp:nvSpPr>
      <dsp:spPr>
        <a:xfrm>
          <a:off x="1083720" y="7254750"/>
          <a:ext cx="15172085" cy="797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заказчику</a:t>
          </a:r>
        </a:p>
      </dsp:txBody>
      <dsp:txXfrm>
        <a:off x="1122628" y="7293658"/>
        <a:ext cx="15094269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7873C-5D51-F640-9467-FB9C02B22DD8}">
      <dsp:nvSpPr>
        <dsp:cNvPr id="0" name=""/>
        <dsp:cNvSpPr/>
      </dsp:nvSpPr>
      <dsp:spPr>
        <a:xfrm>
          <a:off x="0" y="470729"/>
          <a:ext cx="21674408" cy="321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624840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Моно-программные (реализуются </a:t>
          </a:r>
          <a:r>
            <a:rPr lang="ru-RU" sz="3200" b="0" i="0" u="none" kern="1200" dirty="0"/>
            <a:t>в рамках одной образовательной программы</a:t>
          </a:r>
          <a:r>
            <a:rPr lang="ru-RU" sz="3200" kern="1200" dirty="0"/>
            <a:t>) 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Кросс-программные  (</a:t>
          </a:r>
          <a:r>
            <a:rPr lang="ru-RU" sz="3200" b="0" i="0" u="none" kern="1200" dirty="0"/>
            <a:t>результат достигается студентами двух и более образовательных программ внутри одного или разных факультетов университета)</a:t>
          </a:r>
          <a:endParaRPr lang="ru-RU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/>
            <a:t>Межкампусные</a:t>
          </a:r>
          <a:r>
            <a:rPr lang="ru-RU" sz="3200" kern="1200" dirty="0"/>
            <a:t> (реализуются студентами разных кампусов НИУ ВШЭ)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Межвузовские (реализуются студентами нескольких вузов)</a:t>
          </a:r>
        </a:p>
      </dsp:txBody>
      <dsp:txXfrm>
        <a:off x="0" y="470729"/>
        <a:ext cx="21674408" cy="3213000"/>
      </dsp:txXfrm>
    </dsp:sp>
    <dsp:sp modelId="{758DE0F5-C866-1342-8E8D-35F815CB65F6}">
      <dsp:nvSpPr>
        <dsp:cNvPr id="0" name=""/>
        <dsp:cNvSpPr/>
      </dsp:nvSpPr>
      <dsp:spPr>
        <a:xfrm>
          <a:off x="1083720" y="27929"/>
          <a:ext cx="15172085" cy="88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принадлежности к ОП</a:t>
          </a:r>
        </a:p>
      </dsp:txBody>
      <dsp:txXfrm>
        <a:off x="1126951" y="71160"/>
        <a:ext cx="15085623" cy="799138"/>
      </dsp:txXfrm>
    </dsp:sp>
    <dsp:sp modelId="{3A2E0E60-1626-FB42-BFE2-E773F7337DE2}">
      <dsp:nvSpPr>
        <dsp:cNvPr id="0" name=""/>
        <dsp:cNvSpPr/>
      </dsp:nvSpPr>
      <dsp:spPr>
        <a:xfrm>
          <a:off x="0" y="4288530"/>
          <a:ext cx="21674408" cy="2220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624840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Краткосрочные (</a:t>
          </a:r>
          <a:r>
            <a:rPr lang="ru-RU" sz="3200" b="0" i="0" u="none" kern="1200" dirty="0"/>
            <a:t>реализация осуществляется в рамках учебного года и укладывается в утвержденные графики учебного процесса НИУ ВШЭ</a:t>
          </a:r>
          <a:r>
            <a:rPr lang="ru-RU" sz="3200" kern="1200" dirty="0"/>
            <a:t>)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Долгосрочные (</a:t>
          </a:r>
          <a:r>
            <a:rPr lang="ru-RU" sz="3200" b="0" i="0" u="none" kern="1200" dirty="0"/>
            <a:t>проекты, плановый срок завершения которых выходит за рамки даты окончания учебного года</a:t>
          </a:r>
          <a:r>
            <a:rPr lang="ru-RU" sz="3200" kern="1200" dirty="0"/>
            <a:t>)</a:t>
          </a:r>
        </a:p>
      </dsp:txBody>
      <dsp:txXfrm>
        <a:off x="0" y="4288530"/>
        <a:ext cx="21674408" cy="2220750"/>
      </dsp:txXfrm>
    </dsp:sp>
    <dsp:sp modelId="{3AA5FB0D-EB39-164A-977D-B8C883DB77B6}">
      <dsp:nvSpPr>
        <dsp:cNvPr id="0" name=""/>
        <dsp:cNvSpPr/>
      </dsp:nvSpPr>
      <dsp:spPr>
        <a:xfrm>
          <a:off x="975489" y="3828416"/>
          <a:ext cx="15172085" cy="88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длительности</a:t>
          </a:r>
        </a:p>
      </dsp:txBody>
      <dsp:txXfrm>
        <a:off x="1018720" y="3871647"/>
        <a:ext cx="15085623" cy="799138"/>
      </dsp:txXfrm>
    </dsp:sp>
    <dsp:sp modelId="{C6138045-1ED4-1E4D-AA75-3AE61FB295E7}">
      <dsp:nvSpPr>
        <dsp:cNvPr id="0" name=""/>
        <dsp:cNvSpPr/>
      </dsp:nvSpPr>
      <dsp:spPr>
        <a:xfrm>
          <a:off x="0" y="7114080"/>
          <a:ext cx="21674408" cy="2220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175" tIns="624840" rIns="1682175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Полное (</a:t>
          </a:r>
          <a:r>
            <a:rPr lang="ru-RU" sz="3200" b="0" i="0" u="none" kern="1200" dirty="0"/>
            <a:t>один или несколько участников работают в проекте на протяжении всего периода его реализации</a:t>
          </a:r>
          <a:r>
            <a:rPr lang="ru-RU" sz="3200" kern="1200" dirty="0"/>
            <a:t>)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/>
            <a:t>Частичное (</a:t>
          </a:r>
          <a:r>
            <a:rPr lang="ru-RU" sz="3200" b="0" i="0" u="none" kern="1200" dirty="0"/>
            <a:t>один или несколько участников привлекаются к работе на определенном этапе и выбывают из проектной команды по факту получения результата конкретного этапа работ</a:t>
          </a:r>
          <a:r>
            <a:rPr lang="ru-RU" sz="3200" kern="1200" dirty="0"/>
            <a:t>)</a:t>
          </a:r>
        </a:p>
      </dsp:txBody>
      <dsp:txXfrm>
        <a:off x="0" y="7114080"/>
        <a:ext cx="21674408" cy="2220750"/>
      </dsp:txXfrm>
    </dsp:sp>
    <dsp:sp modelId="{4525004B-0312-7444-A6E7-DC774BBE2390}">
      <dsp:nvSpPr>
        <dsp:cNvPr id="0" name=""/>
        <dsp:cNvSpPr/>
      </dsp:nvSpPr>
      <dsp:spPr>
        <a:xfrm>
          <a:off x="1035386" y="6649972"/>
          <a:ext cx="15172085" cy="8856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469" tIns="0" rIns="573469" bIns="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/>
            <a:t>По </a:t>
          </a:r>
          <a:r>
            <a:rPr lang="ru-RU" sz="4000" b="1" i="0" u="none" kern="1200" dirty="0"/>
            <a:t>степени вовлечения участников</a:t>
          </a:r>
          <a:endParaRPr lang="ru-RU" sz="4000" b="1" kern="1200" dirty="0"/>
        </a:p>
      </dsp:txBody>
      <dsp:txXfrm>
        <a:off x="1078617" y="6693203"/>
        <a:ext cx="15085623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785E6-C6D1-E743-9432-BA2C46416DF5}">
      <dsp:nvSpPr>
        <dsp:cNvPr id="0" name=""/>
        <dsp:cNvSpPr/>
      </dsp:nvSpPr>
      <dsp:spPr>
        <a:xfrm rot="5400000">
          <a:off x="1856610" y="2223471"/>
          <a:ext cx="3836690" cy="638416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8F889B-8B76-0F4F-8D1D-CD4602B476C0}">
      <dsp:nvSpPr>
        <dsp:cNvPr id="0" name=""/>
        <dsp:cNvSpPr/>
      </dsp:nvSpPr>
      <dsp:spPr>
        <a:xfrm>
          <a:off x="1216171" y="4130961"/>
          <a:ext cx="5763661" cy="505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/>
            <a:t>Любому работнику НИУ ВШЭ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0" kern="1200" dirty="0"/>
            <a:t>сформулировать проектное предложение и запрос на необходимые параметры студентов (образовательная программа, курс, навыки)</a:t>
          </a:r>
        </a:p>
      </dsp:txBody>
      <dsp:txXfrm>
        <a:off x="1216171" y="4130961"/>
        <a:ext cx="5763661" cy="5052187"/>
      </dsp:txXfrm>
    </dsp:sp>
    <dsp:sp modelId="{C138779C-01D2-2A46-80D4-945CC951AE6B}">
      <dsp:nvSpPr>
        <dsp:cNvPr id="0" name=""/>
        <dsp:cNvSpPr/>
      </dsp:nvSpPr>
      <dsp:spPr>
        <a:xfrm>
          <a:off x="5892349" y="1753461"/>
          <a:ext cx="1087483" cy="1087483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200762"/>
            <a:satOff val="-13385"/>
            <a:lumOff val="9138"/>
            <a:alphaOff val="0"/>
          </a:schemeClr>
        </a:solidFill>
        <a:ln>
          <a:solidFill>
            <a:schemeClr val="accent1">
              <a:shade val="80000"/>
              <a:hueOff val="200762"/>
              <a:satOff val="-13385"/>
              <a:lumOff val="9138"/>
              <a:alphaOff val="0"/>
            </a:schemeClr>
          </a:solidFill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22664F-2041-4E4B-8D15-6740BE284029}">
      <dsp:nvSpPr>
        <dsp:cNvPr id="0" name=""/>
        <dsp:cNvSpPr/>
      </dsp:nvSpPr>
      <dsp:spPr>
        <a:xfrm rot="5400000">
          <a:off x="8912457" y="477494"/>
          <a:ext cx="3836690" cy="638416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401524"/>
            <a:satOff val="-26770"/>
            <a:lumOff val="18277"/>
            <a:alphaOff val="0"/>
          </a:schemeClr>
        </a:solidFill>
        <a:ln>
          <a:solidFill>
            <a:schemeClr val="accent1">
              <a:shade val="80000"/>
              <a:hueOff val="401524"/>
              <a:satOff val="-26770"/>
              <a:lumOff val="18277"/>
              <a:alphaOff val="0"/>
            </a:schemeClr>
          </a:solidFill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327342-A388-644C-A840-9E721A513FF8}">
      <dsp:nvSpPr>
        <dsp:cNvPr id="0" name=""/>
        <dsp:cNvSpPr/>
      </dsp:nvSpPr>
      <dsp:spPr>
        <a:xfrm>
          <a:off x="8272018" y="2384985"/>
          <a:ext cx="5763661" cy="505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/>
            <a:t>Академическому руководителю образовательной программы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/>
            <a:t>одобрить проектные предложения для своих студентов</a:t>
          </a:r>
        </a:p>
      </dsp:txBody>
      <dsp:txXfrm>
        <a:off x="8272018" y="2384985"/>
        <a:ext cx="5763661" cy="5052187"/>
      </dsp:txXfrm>
    </dsp:sp>
    <dsp:sp modelId="{2D61E7FB-05AF-0D4C-906F-F85E610DEB5D}">
      <dsp:nvSpPr>
        <dsp:cNvPr id="0" name=""/>
        <dsp:cNvSpPr/>
      </dsp:nvSpPr>
      <dsp:spPr>
        <a:xfrm>
          <a:off x="12948196" y="7485"/>
          <a:ext cx="1087483" cy="1087483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602286"/>
            <a:satOff val="-40154"/>
            <a:lumOff val="27415"/>
            <a:alphaOff val="0"/>
          </a:schemeClr>
        </a:solidFill>
        <a:ln>
          <a:solidFill>
            <a:schemeClr val="accent1">
              <a:shade val="80000"/>
              <a:hueOff val="602286"/>
              <a:satOff val="-40154"/>
              <a:lumOff val="27415"/>
              <a:alphaOff val="0"/>
            </a:schemeClr>
          </a:solidFill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AB02B1-945D-D849-A092-B4CC1A3BFA4A}">
      <dsp:nvSpPr>
        <dsp:cNvPr id="0" name=""/>
        <dsp:cNvSpPr/>
      </dsp:nvSpPr>
      <dsp:spPr>
        <a:xfrm rot="5400000">
          <a:off x="15952983" y="-1254324"/>
          <a:ext cx="3836690" cy="638416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803047"/>
            <a:satOff val="-53539"/>
            <a:lumOff val="36553"/>
            <a:alphaOff val="0"/>
          </a:schemeClr>
        </a:solidFill>
        <a:ln>
          <a:solidFill>
            <a:schemeClr val="accent1">
              <a:shade val="80000"/>
              <a:hueOff val="803047"/>
              <a:satOff val="-53539"/>
              <a:lumOff val="36553"/>
              <a:alphaOff val="0"/>
            </a:schemeClr>
          </a:solidFill>
        </a:ln>
        <a:effectLst>
          <a:outerShdw blurRad="63500" dist="127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F30A90-6636-9C4E-99A7-E615EDEFE00F}">
      <dsp:nvSpPr>
        <dsp:cNvPr id="0" name=""/>
        <dsp:cNvSpPr/>
      </dsp:nvSpPr>
      <dsp:spPr>
        <a:xfrm>
          <a:off x="15327866" y="639008"/>
          <a:ext cx="5763661" cy="505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/>
            <a:t>Студенту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/>
            <a:t>подать заявку на одобренный для него проект и быть выбранным или получить отказ</a:t>
          </a:r>
        </a:p>
      </dsp:txBody>
      <dsp:txXfrm>
        <a:off x="15327866" y="639008"/>
        <a:ext cx="5763661" cy="505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C09-AB5F-664A-8CB1-E4BAFCAA8A18}" type="datetime1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НИУ ВШЭ. Проектная деятельность студентов.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922583" y="13010554"/>
            <a:ext cx="520975" cy="513601"/>
          </a:xfrm>
        </p:spPr>
        <p:txBody>
          <a:bodyPr/>
          <a:lstStyle/>
          <a:p>
            <a:fld id="{3860BAB6-BD5F-47A8-8FFB-F58CB7393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ru/org/hse/pfai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hyperlink" Target="https://www.hse.ru/studyspravka/indnagruzka" TargetMode="External"/><Relationship Id="rId4" Type="http://schemas.openxmlformats.org/officeDocument/2006/relationships/hyperlink" Target="https://electives.hse.ru/project_prof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ves.hse.ru/project_prof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lectives.hse.ru/data/2019/10/07/1542259491/%D0%98%D0%BD%D1%81%D1%82%D1%80%D1%83%D0%BA%D1%86%D0%B8%D1%8F%20%D0%BF%D0%BE%20%D0%B4%D0%BE%D0%B1%D0%B0%D0%B2%D0%BB%D0%B5%D0%BD%D0%B8%D1%8E%20%D0%B7%D0%B0%D1%8F%D0%B2%D0%BA%D0%B8%20%D0%BD%D0%B0%20%D0%AF%D0%9F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@hse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ves.hse.ru/data/2020/05/08/1547024410/%D0%98%D0%BD%D1%81%D1%82%D1%80%D1%83%D0%BA%D1%86%D0%B8%D1%8F_%D0%9A%D0%B0%D0%BA%20%D1%83%D1%82%D0%B2%D0%B5%D1%80%D0%B4%D0%B8%D1%82%D1%8C%20%D0%B7%D0%B0%D1%8F%D0%B2%D0%BA%D0%B8%20%D1%83%D1%87%D0%B0%D1%81%D1%82%D0%BD%D0%B8%D0%BA%D0%BE%D0%B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lectives.hse.ru/project_prof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@hse.ru" TargetMode="External"/><Relationship Id="rId7" Type="http://schemas.openxmlformats.org/officeDocument/2006/relationships/hyperlink" Target="https://www.hse.ru/docs/490476951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lectives.hse.ru/project_proff" TargetMode="External"/><Relationship Id="rId5" Type="http://schemas.openxmlformats.org/officeDocument/2006/relationships/hyperlink" Target="https://www.hse.ru/org/hse/pfair/" TargetMode="External"/><Relationship Id="rId4" Type="http://schemas.openxmlformats.org/officeDocument/2006/relationships/hyperlink" Target="https://www.hse.ru/staff/aillarionova?_r=idm14056730397734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6914" y="4702311"/>
            <a:ext cx="9443425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проектная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Деятельность в образовательном процессе и ярмарка проектов</a:t>
            </a: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Москва</a:t>
            </a:r>
            <a:r>
              <a:rPr dirty="0"/>
              <a:t>, 20</a:t>
            </a:r>
            <a:r>
              <a:rPr lang="ru-RU" dirty="0" smtClean="0"/>
              <a:t>21</a:t>
            </a:r>
            <a:endParaRPr lang="ru-RU"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66D35E-0313-47E3-BBC8-31FA8A9EF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577" y="4121696"/>
            <a:ext cx="6924382" cy="47525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38672" y="2492547"/>
            <a:ext cx="23834648" cy="112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54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Как опубликовать проект на ярмарке проектов</a:t>
            </a:r>
            <a:endParaRPr sz="54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10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38672" y="3619639"/>
            <a:ext cx="23114568" cy="938198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457200" indent="0" hangingPunct="1">
              <a:spcBef>
                <a:spcPts val="1800"/>
              </a:spcBef>
              <a:buNone/>
            </a:pPr>
            <a:r>
              <a:rPr lang="ru-RU" sz="4400" dirty="0">
                <a:latin typeface="+mn-lt"/>
              </a:rPr>
              <a:t>Прежде всего, зайти на сайт </a:t>
            </a:r>
            <a:r>
              <a:rPr lang="en-US" sz="4400" dirty="0">
                <a:latin typeface="+mn-lt"/>
                <a:hlinkClick r:id="rId3"/>
              </a:rPr>
              <a:t>www.hse.ru/org/hse/pfair/</a:t>
            </a:r>
            <a:r>
              <a:rPr lang="ru-RU" sz="4400" dirty="0">
                <a:latin typeface="+mn-lt"/>
              </a:rPr>
              <a:t> и изучить имеющиеся проекты.</a:t>
            </a:r>
          </a:p>
          <a:p>
            <a:pPr marL="457200" indent="0" hangingPunct="1">
              <a:spcBef>
                <a:spcPts val="600"/>
              </a:spcBef>
              <a:buNone/>
            </a:pPr>
            <a:r>
              <a:rPr lang="ru-RU" sz="4400" dirty="0">
                <a:latin typeface="+mn-lt"/>
              </a:rPr>
              <a:t>Затем нажать на кнопку «Что такое проект и как его добавить?» и попасть на страницу с описанием проектной деятельности в НИУ ВШЭ - </a:t>
            </a:r>
            <a:r>
              <a:rPr lang="en-US" sz="4400" dirty="0">
                <a:latin typeface="+mn-lt"/>
                <a:hlinkClick r:id="rId4"/>
              </a:rPr>
              <a:t>https://electives.hse.ru/project_proff</a:t>
            </a:r>
            <a:r>
              <a:rPr lang="ru-RU" sz="4400" dirty="0">
                <a:latin typeface="+mn-lt"/>
              </a:rPr>
              <a:t> На странице размещены все инструкции и шаблоны, которые могут Вам понадобиться в процессе публикации и реализации проекта.</a:t>
            </a:r>
          </a:p>
          <a:p>
            <a:pPr marL="457200" indent="0" hangingPunct="1">
              <a:spcBef>
                <a:spcPts val="600"/>
              </a:spcBef>
              <a:buNone/>
            </a:pPr>
            <a:endParaRPr lang="ru-RU" sz="4400" dirty="0">
              <a:latin typeface="+mn-lt"/>
            </a:endParaRPr>
          </a:p>
          <a:p>
            <a:pPr marL="457200" indent="0" hangingPunct="1">
              <a:spcBef>
                <a:spcPts val="600"/>
              </a:spcBef>
              <a:buNone/>
            </a:pPr>
            <a:r>
              <a:rPr lang="ru-RU" sz="4400" dirty="0">
                <a:latin typeface="+mn-lt"/>
              </a:rPr>
              <a:t>Добавить проект на Ярмарку может любой</a:t>
            </a:r>
          </a:p>
          <a:p>
            <a:pPr marL="457200" indent="0" hangingPunct="1">
              <a:spcBef>
                <a:spcPts val="600"/>
              </a:spcBef>
              <a:buNone/>
            </a:pPr>
            <a:r>
              <a:rPr lang="ru-RU" sz="4400" dirty="0">
                <a:latin typeface="+mn-lt"/>
              </a:rPr>
              <a:t>сотрудник НИУ ВШЭ!</a:t>
            </a:r>
          </a:p>
          <a:p>
            <a:pPr marL="457200" indent="0" hangingPunct="1">
              <a:spcBef>
                <a:spcPts val="600"/>
              </a:spcBef>
              <a:buNone/>
            </a:pPr>
            <a:r>
              <a:rPr lang="ru-RU" sz="4400" dirty="0">
                <a:latin typeface="+mn-lt"/>
              </a:rPr>
              <a:t>Преподавателям при этом реализованный </a:t>
            </a:r>
          </a:p>
          <a:p>
            <a:pPr marL="457200" indent="0" hangingPunct="1">
              <a:spcBef>
                <a:spcPts val="600"/>
              </a:spcBef>
              <a:buNone/>
            </a:pPr>
            <a:r>
              <a:rPr lang="ru-RU" sz="4400" dirty="0">
                <a:latin typeface="+mn-lt"/>
              </a:rPr>
              <a:t>проект будет засчитан в часы нагрузки.</a:t>
            </a:r>
          </a:p>
          <a:p>
            <a:pPr marL="457200" indent="0" hangingPunct="1">
              <a:spcBef>
                <a:spcPts val="600"/>
              </a:spcBef>
              <a:buNone/>
            </a:pPr>
            <a:r>
              <a:rPr lang="ru-RU" sz="4400" dirty="0">
                <a:latin typeface="+mn-lt"/>
              </a:rPr>
              <a:t>Подробнее о расчете нагрузки здесь:</a:t>
            </a:r>
          </a:p>
          <a:p>
            <a:pPr marL="457200" indent="0" hangingPunct="1">
              <a:spcBef>
                <a:spcPts val="600"/>
              </a:spcBef>
              <a:buNone/>
            </a:pPr>
            <a:r>
              <a:rPr lang="en-US" sz="4400" dirty="0">
                <a:latin typeface="+mn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https://www.hse.ru/studyspravka/indnagruzka</a:t>
            </a:r>
            <a:r>
              <a:rPr lang="ru-RU" sz="4400" dirty="0">
                <a:latin typeface="+mn-lt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13DDF7-2F56-4237-9D43-2E97670913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181" y="6552906"/>
            <a:ext cx="12924059" cy="657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6727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38672" y="2315849"/>
            <a:ext cx="23834648" cy="112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4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Как опубликовать проект на ярмарке проектов</a:t>
            </a:r>
            <a:endParaRPr sz="48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198786" y="2139151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11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38672" y="3442941"/>
            <a:ext cx="23114568" cy="95586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400" dirty="0">
                <a:latin typeface="+mn-lt"/>
              </a:rPr>
              <a:t>Добавление проекта осуществляется через персональную страницу сотрудника на Портале НИУ ВШЭ. </a:t>
            </a:r>
            <a:r>
              <a:rPr lang="ru-RU" sz="3600" i="1" dirty="0">
                <a:latin typeface="+mn-lt"/>
              </a:rPr>
              <a:t>Чтобы зайти в редакторский интерфейс своей страницы, необходимо нажать на иконку синего человечка в верхнем правом углу («личный кабинет сотрудника НИУ ВШЭ»), потом по требованию системы ввести свои логин и пароль (совпадает с корпоративной почтой) и дождаться загрузки страницы.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400" dirty="0">
                <a:latin typeface="+mn-lt"/>
              </a:rPr>
              <a:t>На личной странице следует перейти в закладку «Мои задачи» и там нажать на ссылку «Добавить проект в ярмарку проектов».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400" dirty="0">
                <a:latin typeface="+mn-lt"/>
              </a:rPr>
              <a:t>Перед Вами откроется общая база проектов. Чтобы добавить новый, надо нажать на иконку белого листа с желтым кружком в левом верхнем углу базы.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400" dirty="0">
                <a:latin typeface="+mn-lt"/>
              </a:rPr>
              <a:t>Откроется электронная форма заявки, поля которой необходимо заполнить. К заявке обязательно прикрепляется файл </a:t>
            </a:r>
            <a:r>
              <a:rPr lang="ru-RU" sz="4400" dirty="0" smtClean="0">
                <a:latin typeface="+mn-lt"/>
              </a:rPr>
              <a:t>заявки-предложения</a:t>
            </a:r>
            <a:r>
              <a:rPr lang="ru-RU" sz="4400" dirty="0">
                <a:latin typeface="+mn-lt"/>
              </a:rPr>
              <a:t>, шаблон которого Вы можете скачать на странице </a:t>
            </a:r>
            <a:r>
              <a:rPr lang="en-US" sz="4400" dirty="0">
                <a:latin typeface="+mn-lt"/>
                <a:hlinkClick r:id="rId3"/>
              </a:rPr>
              <a:t>https://electives.hse.ru/project_proff</a:t>
            </a:r>
            <a:r>
              <a:rPr lang="ru-RU" sz="4400" dirty="0">
                <a:latin typeface="+mn-lt"/>
              </a:rPr>
              <a:t>. Шаблон может быть прикреплен в формате </a:t>
            </a:r>
            <a:r>
              <a:rPr lang="en-US" sz="4400" dirty="0">
                <a:latin typeface="+mn-lt"/>
              </a:rPr>
              <a:t>.docx </a:t>
            </a:r>
            <a:r>
              <a:rPr lang="ru-RU" sz="4400" dirty="0">
                <a:latin typeface="+mn-lt"/>
              </a:rPr>
              <a:t>или .</a:t>
            </a:r>
            <a:r>
              <a:rPr lang="en-US" sz="4400" dirty="0">
                <a:latin typeface="+mn-lt"/>
              </a:rPr>
              <a:t>pdf</a:t>
            </a:r>
            <a:r>
              <a:rPr lang="ru-RU" sz="4400" dirty="0">
                <a:latin typeface="+mn-lt"/>
              </a:rPr>
              <a:t>, однако учтите, что в него часто приходится вносить изменения в ходе согласования проекта, поэтому удобнее будет загрузить предложение в редактируемом виде.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400" dirty="0">
                <a:latin typeface="+mn-lt"/>
              </a:rPr>
              <a:t>Краткая инструкция о добавлении проекта на Ярмарку со скриншотами также находится </a:t>
            </a:r>
            <a:r>
              <a:rPr lang="ru-RU" sz="4400" dirty="0">
                <a:latin typeface="+mn-lt"/>
                <a:hlinkClick r:id="rId4"/>
              </a:rPr>
              <a:t>здесь</a:t>
            </a:r>
            <a:r>
              <a:rPr lang="ru-RU" sz="4400" dirty="0">
                <a:latin typeface="+mn-lt"/>
              </a:rPr>
              <a:t>.</a:t>
            </a:r>
          </a:p>
          <a:p>
            <a:pPr marL="0" indent="0" hangingPunct="1">
              <a:spcBef>
                <a:spcPts val="600"/>
              </a:spcBef>
              <a:spcAft>
                <a:spcPts val="600"/>
              </a:spcAft>
              <a:buNone/>
            </a:pP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5589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38672" y="2285535"/>
            <a:ext cx="23834648" cy="698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0" indent="0" hangingPunct="1">
              <a:spcBef>
                <a:spcPts val="600"/>
              </a:spcBef>
              <a:buNone/>
            </a:pPr>
            <a:r>
              <a:rPr lang="ru-RU" sz="48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Что важно знать, заполняя заявку?</a:t>
            </a:r>
          </a:p>
        </p:txBody>
      </p:sp>
      <p:sp>
        <p:nvSpPr>
          <p:cNvPr id="75" name="Линия"/>
          <p:cNvSpPr/>
          <p:nvPr/>
        </p:nvSpPr>
        <p:spPr>
          <a:xfrm>
            <a:off x="1226606" y="2058250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12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52398" y="3255759"/>
            <a:ext cx="23114568" cy="965619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600" dirty="0">
                <a:latin typeface="+mn-lt"/>
              </a:rPr>
              <a:t>Указывая основное место работы руководителя, выбирайте наименьший структурный уровень – т.е. если у Вас на личной странице указано: Факультет гуманитарных наук \ Школа исторических наук, то </a:t>
            </a:r>
            <a:r>
              <a:rPr lang="ru-RU" sz="3600" b="1" dirty="0">
                <a:latin typeface="+mn-lt"/>
              </a:rPr>
              <a:t>указывать необходимо школу, а не факультет.</a:t>
            </a:r>
            <a:r>
              <a:rPr lang="ru-RU" sz="3000" b="1" dirty="0">
                <a:latin typeface="+mn-lt"/>
              </a:rPr>
              <a:t> </a:t>
            </a:r>
            <a:r>
              <a:rPr lang="ru-RU" sz="3000" i="1" dirty="0">
                <a:latin typeface="+mn-lt"/>
              </a:rPr>
              <a:t>Зачем это нужно? Дело в том, что при трудоустройстве всех сотрудников ВШЭ заносят в систему Ис-Про со связкой </a:t>
            </a:r>
            <a:r>
              <a:rPr lang="ru-RU" sz="3000" i="1" dirty="0" err="1">
                <a:latin typeface="+mn-lt"/>
              </a:rPr>
              <a:t>ФИО+подразделение</a:t>
            </a:r>
            <a:r>
              <a:rPr lang="ru-RU" sz="3000" i="1" dirty="0">
                <a:latin typeface="+mn-lt"/>
              </a:rPr>
              <a:t>, и эта связка интегрирована в другие корпоративные системы Вышки. Поэтому, если Вы укажете факультет, работая при этом в школе (на кафедре, департаменте) факультета, при автозагрузке информации о Вашем проекте в АСАВ система не найдет совпадения </a:t>
            </a:r>
            <a:r>
              <a:rPr lang="ru-RU" sz="3000" i="1" dirty="0" err="1">
                <a:latin typeface="+mn-lt"/>
              </a:rPr>
              <a:t>ФИО+факультет</a:t>
            </a:r>
            <a:r>
              <a:rPr lang="ru-RU" sz="3000" i="1" dirty="0">
                <a:latin typeface="+mn-lt"/>
              </a:rPr>
              <a:t>, и проект не попадет в учебный план студентам, к-</a:t>
            </a:r>
            <a:r>
              <a:rPr lang="ru-RU" sz="3000" i="1" dirty="0" err="1">
                <a:latin typeface="+mn-lt"/>
              </a:rPr>
              <a:t>ые</a:t>
            </a:r>
            <a:r>
              <a:rPr lang="ru-RU" sz="3000" i="1" dirty="0">
                <a:latin typeface="+mn-lt"/>
              </a:rPr>
              <a:t> его выбрали. 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600" dirty="0">
                <a:latin typeface="+mn-lt"/>
              </a:rPr>
              <a:t>Если проект реализуется совместно с внешним партнером (организацией или ИП), пожалуйста, указывайте их в </a:t>
            </a:r>
            <a:r>
              <a:rPr lang="ru-RU" sz="3600" dirty="0" err="1">
                <a:latin typeface="+mn-lt"/>
              </a:rPr>
              <a:t>соотв</a:t>
            </a:r>
            <a:r>
              <a:rPr lang="ru-RU" sz="3600" dirty="0">
                <a:latin typeface="+mn-lt"/>
              </a:rPr>
              <a:t>-м поле заявки. Это важный показатель для статистики Университета по взаимодействию с внешними заказчиками.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600" dirty="0">
                <a:latin typeface="+mn-lt"/>
              </a:rPr>
              <a:t>Описание проекта лучше делать размером </a:t>
            </a:r>
            <a:r>
              <a:rPr lang="ru-RU" sz="3600" b="1" dirty="0">
                <a:latin typeface="+mn-lt"/>
              </a:rPr>
              <a:t>не менее 5-6 предложений</a:t>
            </a:r>
            <a:r>
              <a:rPr lang="ru-RU" sz="3600" dirty="0">
                <a:latin typeface="+mn-lt"/>
              </a:rPr>
              <a:t>, иначе при публикации на Ярмарке проект будет смотреться не слишком привлекательно.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3600" dirty="0">
                <a:latin typeface="+mn-lt"/>
              </a:rPr>
              <a:t>Выставляя срок записи студентов на проект и дату начала реализации проекта, надо иметь в виду следующие временные затраты: как только проект попадает на рассмотрение ДООП, идет отсчет 5 </a:t>
            </a:r>
            <a:r>
              <a:rPr lang="ru-RU" sz="3600" u="sng" dirty="0">
                <a:latin typeface="+mn-lt"/>
              </a:rPr>
              <a:t>рабочих</a:t>
            </a:r>
            <a:r>
              <a:rPr lang="ru-RU" sz="3600" dirty="0">
                <a:latin typeface="+mn-lt"/>
              </a:rPr>
              <a:t> дней, в течение к-х проект проверяют администраторы Ярмарки и, параллельно – академ. руководители выбранных Вами ОП. После этого проект публикуется на Ярмарке, и на него начинается запись. После окончания срока записи Вам также понадобится время, чтобы отобрать заявки. Таким образом, если </a:t>
            </a:r>
            <a:r>
              <a:rPr lang="ru-RU" sz="3600" b="1" dirty="0">
                <a:latin typeface="+mn-lt"/>
              </a:rPr>
              <a:t>проект направлен на рассмотрение ДООП 1 сентября 2020 года, опубликован он будет 8 сентября, срок записи желательно ставить до 14-15 сентября, а дату начала проекта – хотя бы 17-18 сентября</a:t>
            </a:r>
            <a:r>
              <a:rPr lang="ru-RU" sz="3600" dirty="0">
                <a:latin typeface="+mn-lt"/>
              </a:rPr>
              <a:t>, чтобы успеть отобрать заявки и связаться с утвержденными кандидатами.    </a:t>
            </a:r>
          </a:p>
        </p:txBody>
      </p:sp>
    </p:spTree>
    <p:extLst>
      <p:ext uri="{BB962C8B-B14F-4D97-AF65-F5344CB8AC3E}">
        <p14:creationId xmlns:p14="http://schemas.microsoft.com/office/powerpoint/2010/main" val="2901683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13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38672" y="3619639"/>
            <a:ext cx="23114568" cy="9647073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 smtClean="0">
                <a:latin typeface="+mn-lt"/>
              </a:rPr>
              <a:t>Кредиты за проект указываются в расчете на 1 студента в максимальном значении. Расчет происходит </a:t>
            </a:r>
            <a:r>
              <a:rPr lang="ru-RU" sz="4000" dirty="0">
                <a:latin typeface="+mn-lt"/>
              </a:rPr>
              <a:t>по формуле: </a:t>
            </a:r>
            <a:r>
              <a:rPr lang="ru-RU" sz="4000" b="1" dirty="0">
                <a:latin typeface="+mn-lt"/>
              </a:rPr>
              <a:t>количество недель * интенсивность / 25</a:t>
            </a:r>
            <a:r>
              <a:rPr lang="ru-RU" sz="4000" dirty="0">
                <a:latin typeface="+mn-lt"/>
              </a:rPr>
              <a:t>, где:</a:t>
            </a:r>
          </a:p>
          <a:p>
            <a:pPr marL="636588" indent="79375" hangingPunct="1">
              <a:spcBef>
                <a:spcPts val="0"/>
              </a:spcBef>
              <a:buNone/>
            </a:pPr>
            <a:r>
              <a:rPr lang="ru-RU" sz="3200" i="1" dirty="0">
                <a:latin typeface="+mn-lt"/>
              </a:rPr>
              <a:t>количество недель – автоматически подсчитывается при выставлении дат начала и окончания проекта</a:t>
            </a:r>
          </a:p>
          <a:p>
            <a:pPr marL="636588" indent="79375" hangingPunct="1">
              <a:spcBef>
                <a:spcPts val="0"/>
              </a:spcBef>
              <a:buNone/>
            </a:pPr>
            <a:r>
              <a:rPr lang="ru-RU" sz="3200" i="1" dirty="0">
                <a:latin typeface="+mn-lt"/>
              </a:rPr>
              <a:t>интенсивность – среднее количество часов, которое потребуется студенту для выполнения задач по проекту в неделю</a:t>
            </a:r>
          </a:p>
          <a:p>
            <a:pPr marL="636588" indent="79375" hangingPunct="1">
              <a:spcBef>
                <a:spcPts val="0"/>
              </a:spcBef>
              <a:buNone/>
            </a:pPr>
            <a:r>
              <a:rPr lang="ru-RU" sz="3200" i="1" dirty="0">
                <a:latin typeface="+mn-lt"/>
              </a:rPr>
              <a:t>25 – количество астрономических часов, равных 38 </a:t>
            </a:r>
            <a:r>
              <a:rPr lang="ru-RU" sz="3200" i="1" dirty="0" err="1">
                <a:latin typeface="+mn-lt"/>
              </a:rPr>
              <a:t>ак</a:t>
            </a:r>
            <a:r>
              <a:rPr lang="ru-RU" sz="3200" i="1" dirty="0">
                <a:latin typeface="+mn-lt"/>
              </a:rPr>
              <a:t>. часам (что = 1 кредиту).  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Вы можете взять на проект на 50% больше студентов, чем указали изначально вакантных мест (например, если после рассмотрения заявок поймете, что хотите взять больше студентов, чем планировали изначально). Поэтому ставьте среднее число, без запаса. Однако помните, что в классическом понимании проектная группа – обычно не более 5-7, иногда 10 человек. Участие большего количества студентов требует дополнительного обоснования в проектном предложении (подробнее опишите роли и этапы работ). 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Если Вы хотите что-то изменить в уже опубликованном проекте, обновить файл </a:t>
            </a:r>
            <a:r>
              <a:rPr lang="ru-RU" sz="4000" dirty="0" err="1">
                <a:latin typeface="+mn-lt"/>
              </a:rPr>
              <a:t>пр.предложения</a:t>
            </a:r>
            <a:r>
              <a:rPr lang="ru-RU" sz="4000" dirty="0">
                <a:latin typeface="+mn-lt"/>
              </a:rPr>
              <a:t>, продлить или, наоборот, закрыть раньше запись, изменить период реализации или даже заморозить проект – пишите на почту </a:t>
            </a:r>
            <a:r>
              <a:rPr lang="en-US" sz="4000" dirty="0">
                <a:latin typeface="+mn-lt"/>
                <a:hlinkClick r:id="rId3"/>
              </a:rPr>
              <a:t>project@hse.ru</a:t>
            </a:r>
            <a:r>
              <a:rPr lang="ru-RU" sz="4000" dirty="0">
                <a:latin typeface="+mn-lt"/>
              </a:rPr>
              <a:t>. Однако помните, что изменение периода реализации может привести к пересчету кредитов по вышеуказанной формуле, а если проект уже реализуется, все изменения необходимо согласовать с участниками проекта (особенно со студентами выпускных курсов, к-м важно выполнить проект до начала ГИА).</a:t>
            </a:r>
          </a:p>
        </p:txBody>
      </p:sp>
      <p:sp>
        <p:nvSpPr>
          <p:cNvPr id="3" name="Очень крутой заголовок…">
            <a:extLst>
              <a:ext uri="{FF2B5EF4-FFF2-40B4-BE49-F238E27FC236}">
                <a16:creationId xmlns:a16="http://schemas.microsoft.com/office/drawing/2014/main" id="{EF26F0E4-B930-458B-AF51-D98ED434A846}"/>
              </a:ext>
            </a:extLst>
          </p:cNvPr>
          <p:cNvSpPr txBox="1"/>
          <p:nvPr/>
        </p:nvSpPr>
        <p:spPr>
          <a:xfrm>
            <a:off x="238672" y="2492547"/>
            <a:ext cx="23834648" cy="112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marL="0" indent="0" hangingPunct="1">
              <a:spcBef>
                <a:spcPts val="600"/>
              </a:spcBef>
              <a:buNone/>
            </a:pPr>
            <a:r>
              <a:rPr lang="ru-RU" sz="5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Что важно знать, заполняя заявку?</a:t>
            </a:r>
          </a:p>
        </p:txBody>
      </p:sp>
    </p:spTree>
    <p:extLst>
      <p:ext uri="{BB962C8B-B14F-4D97-AF65-F5344CB8AC3E}">
        <p14:creationId xmlns:p14="http://schemas.microsoft.com/office/powerpoint/2010/main" val="97411681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38672" y="2492547"/>
            <a:ext cx="23834648" cy="112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54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проект отправлен на рассмотрение. Что происходит?</a:t>
            </a:r>
            <a:endParaRPr sz="54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14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38672" y="3619639"/>
            <a:ext cx="23114568" cy="93819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1073150" indent="-436563" defTabSz="1073150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В течение 5 </a:t>
            </a:r>
            <a:r>
              <a:rPr lang="ru-RU" sz="4000" u="sng" dirty="0">
                <a:latin typeface="+mn-lt"/>
              </a:rPr>
              <a:t>рабочих</a:t>
            </a:r>
            <a:r>
              <a:rPr lang="ru-RU" sz="4000" dirty="0">
                <a:latin typeface="+mn-lt"/>
              </a:rPr>
              <a:t> дней проект проверяют администраторы Ярмарки и академ. руководители указанных Вами ОП. Администраторы смотрят корректность заполнения всех полей, а также адекватность предлагаемого мероприятия понятию проектной деятельности. Академ. руководители определяют, будет ли проект полезен студентам их ОП. </a:t>
            </a:r>
          </a:p>
          <a:p>
            <a:pPr marL="1073150" indent="-436563" defTabSz="1073150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Если в проекте содержатся технические или содержательные ошибки, он будет возвращен Вам на доработку. Срок согласования при этом продолжится только с момента, когда доработанный проект снова будет направлен Вами на рассмотрение ДООП.</a:t>
            </a:r>
          </a:p>
          <a:p>
            <a:pPr marL="1073150" indent="-436563" defTabSz="1073150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Ак. руководитель может отказать проекту в реализации на своей ОП. Однако это происходит нечасто. Если же </a:t>
            </a:r>
            <a:r>
              <a:rPr lang="ru-RU" sz="4000" dirty="0" err="1">
                <a:latin typeface="+mn-lt"/>
              </a:rPr>
              <a:t>ак.руководитель</a:t>
            </a:r>
            <a:r>
              <a:rPr lang="ru-RU" sz="4000" dirty="0">
                <a:latin typeface="+mn-lt"/>
              </a:rPr>
              <a:t> проигнорировал проект и никак не отреагировал на </a:t>
            </a:r>
            <a:r>
              <a:rPr lang="ru-RU" sz="4000" dirty="0" err="1">
                <a:latin typeface="+mn-lt"/>
              </a:rPr>
              <a:t>автописьмо</a:t>
            </a:r>
            <a:r>
              <a:rPr lang="ru-RU" sz="4000" dirty="0">
                <a:latin typeface="+mn-lt"/>
              </a:rPr>
              <a:t>, система действует по принципу «молчание – знак согласия» и публикует проект в т.ч. и для студентов такой ОП.</a:t>
            </a:r>
          </a:p>
          <a:p>
            <a:pPr marL="0" indent="0" hangingPunct="1">
              <a:spcBef>
                <a:spcPts val="600"/>
              </a:spcBef>
              <a:buNone/>
            </a:pPr>
            <a:endParaRPr lang="ru-RU" sz="4000" b="1" dirty="0">
              <a:latin typeface="+mn-lt"/>
            </a:endParaRPr>
          </a:p>
          <a:p>
            <a:pPr marL="536575" indent="0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4000" b="1" dirty="0">
                <a:solidFill>
                  <a:srgbClr val="FF0000"/>
                </a:solidFill>
                <a:latin typeface="+mn-lt"/>
              </a:rPr>
              <a:t>Внимание! </a:t>
            </a:r>
            <a:r>
              <a:rPr lang="ru-RU" sz="4000" b="1" dirty="0">
                <a:latin typeface="+mn-lt"/>
              </a:rPr>
              <a:t>Проект характеризуется, прежде всего, самостоятельной работой студентов над выявленной проблемой с реальным или виртуальным продуктом-решением на выходе. Это необходимо обозначить и в описании, и в цели, и в задачах проекта. Обычное образовательное мероприятие является дисциплиной, а не проектом, и будет отправлено на доработку инициатору с подобным комментарием. </a:t>
            </a:r>
          </a:p>
          <a:p>
            <a:pPr marL="536575" indent="0" hangingPunct="1">
              <a:spcBef>
                <a:spcPts val="600"/>
              </a:spcBef>
              <a:buNone/>
            </a:pPr>
            <a:r>
              <a:rPr lang="ru-RU" sz="4000" dirty="0">
                <a:latin typeface="+mn-lt"/>
              </a:rPr>
              <a:t>Например, изучение языка не является проектом. Но проектом может быть перевод текста, в процессе которого изучается язык, а на выходе остается </a:t>
            </a:r>
            <a:r>
              <a:rPr lang="ru-RU" sz="4000" dirty="0" err="1">
                <a:latin typeface="+mn-lt"/>
              </a:rPr>
              <a:t>отторжимый</a:t>
            </a:r>
            <a:r>
              <a:rPr lang="ru-RU" sz="4000" dirty="0">
                <a:latin typeface="+mn-lt"/>
              </a:rPr>
              <a:t> от участников продукт – переведенная книга \ статья \ трактат.</a:t>
            </a:r>
          </a:p>
        </p:txBody>
      </p:sp>
    </p:spTree>
    <p:extLst>
      <p:ext uri="{BB962C8B-B14F-4D97-AF65-F5344CB8AC3E}">
        <p14:creationId xmlns:p14="http://schemas.microsoft.com/office/powerpoint/2010/main" val="327220760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65746" y="2201516"/>
            <a:ext cx="23834648" cy="112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4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проект опубликован. Что дальше?</a:t>
            </a:r>
            <a:endParaRPr sz="48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182627" y="2071521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15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52087" y="3069749"/>
            <a:ext cx="23114568" cy="1045705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Если Вы корректно выставили срок записи, остается ждать его завершения. После этого Вам на адрес </a:t>
            </a:r>
            <a:r>
              <a:rPr lang="ru-RU" sz="4000" dirty="0" err="1">
                <a:latin typeface="+mn-lt"/>
              </a:rPr>
              <a:t>эл.почты</a:t>
            </a:r>
            <a:r>
              <a:rPr lang="ru-RU" sz="4000" dirty="0">
                <a:latin typeface="+mn-lt"/>
              </a:rPr>
              <a:t> придет письмо с </a:t>
            </a:r>
            <a:r>
              <a:rPr lang="ru-RU" sz="4000" dirty="0" err="1">
                <a:latin typeface="+mn-lt"/>
              </a:rPr>
              <a:t>эксель</a:t>
            </a:r>
            <a:r>
              <a:rPr lang="ru-RU" sz="4000" dirty="0">
                <a:latin typeface="+mn-lt"/>
              </a:rPr>
              <a:t>-файлом, в котором будет выгрузка всех поданных заявок на проект. </a:t>
            </a:r>
            <a:r>
              <a:rPr lang="ru-RU" sz="3500" i="1" dirty="0">
                <a:latin typeface="+mn-lt"/>
              </a:rPr>
              <a:t>Конечно, теоретически Вы можете взять адреса, к-</a:t>
            </a:r>
            <a:r>
              <a:rPr lang="ru-RU" sz="3500" i="1" dirty="0" err="1">
                <a:latin typeface="+mn-lt"/>
              </a:rPr>
              <a:t>ые</a:t>
            </a:r>
            <a:r>
              <a:rPr lang="ru-RU" sz="3500" i="1" dirty="0">
                <a:latin typeface="+mn-lt"/>
              </a:rPr>
              <a:t> указали студенты, прямо из файла, и начать работу. Но тогда проект не будет интегрирован им в учебные планы, начнутся переживания, звонки в учебный офис, и в итоге проект студенту придется заносить менеджеру ОП вручную, тратя лишнее время.</a:t>
            </a:r>
            <a:r>
              <a:rPr lang="ru-RU" sz="4000" i="1" dirty="0">
                <a:latin typeface="+mn-lt"/>
              </a:rPr>
              <a:t> </a:t>
            </a:r>
            <a:r>
              <a:rPr lang="ru-RU" sz="4000" dirty="0">
                <a:latin typeface="+mn-lt"/>
              </a:rPr>
              <a:t>Чтобы этого не произошло, после получения письма или завершения срока записи необходимо зайти на свою личную страницу в закладку «Мои задачи» - «Список заявок на проекты с ярмарки проектов», и отобрать заявки при помощи эл. инструмента. 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Подробная инструкция по отбору заявок студентов на проект со скриншотами расположена </a:t>
            </a:r>
            <a:r>
              <a:rPr lang="ru-RU" sz="4000" dirty="0">
                <a:latin typeface="+mn-lt"/>
                <a:hlinkClick r:id="rId3"/>
              </a:rPr>
              <a:t>здесь</a:t>
            </a:r>
            <a:r>
              <a:rPr lang="ru-RU" sz="4000" dirty="0">
                <a:latin typeface="+mn-lt"/>
              </a:rPr>
              <a:t>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После утверждения заявок напишите выбранным в проектную группу студентам приветственное письмо и договоритесь об удобных всем каналах взаимодействия. На данный момент процесс реализации проекта Университетом специально не контролируется.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dirty="0">
                <a:latin typeface="+mn-lt"/>
              </a:rPr>
              <a:t>После завершения проекта, желательно в течение нескольких дней после указанной даты окончания, Вам, как руководителю проекта, необходимо выдать всем студентам оценочные листы. Шаблон можно скачать, как обычно, здесь: </a:t>
            </a:r>
            <a:r>
              <a:rPr lang="en-US" sz="4000" dirty="0">
                <a:solidFill>
                  <a:schemeClr val="accent1"/>
                </a:solidFill>
                <a:latin typeface="+mn-lt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https://electives.hse.ru/project_proff</a:t>
            </a:r>
            <a:r>
              <a:rPr lang="ru-RU" sz="4000" dirty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4000" b="1" dirty="0">
                <a:latin typeface="+mn-lt"/>
              </a:rPr>
              <a:t>Обратите внимание</a:t>
            </a:r>
            <a:r>
              <a:rPr lang="ru-RU" sz="4000" dirty="0">
                <a:latin typeface="+mn-lt"/>
              </a:rPr>
              <a:t>, что оценка выставляется </a:t>
            </a:r>
            <a:r>
              <a:rPr lang="ru-RU" sz="4000" b="1" dirty="0">
                <a:latin typeface="+mn-lt"/>
              </a:rPr>
              <a:t>по 2 шкалам: за качество работы – оценка по обычной 10-балльной шкале </a:t>
            </a:r>
            <a:r>
              <a:rPr lang="ru-RU" sz="4000" dirty="0">
                <a:latin typeface="+mn-lt"/>
              </a:rPr>
              <a:t>(если поставите 3 балла и ниже, у студента образуется </a:t>
            </a:r>
            <a:r>
              <a:rPr lang="ru-RU" sz="4000" dirty="0" err="1">
                <a:latin typeface="+mn-lt"/>
              </a:rPr>
              <a:t>ак.задолженность</a:t>
            </a:r>
            <a:r>
              <a:rPr lang="ru-RU" sz="4000" dirty="0">
                <a:latin typeface="+mn-lt"/>
              </a:rPr>
              <a:t>), </a:t>
            </a:r>
            <a:r>
              <a:rPr lang="ru-RU" sz="4000" b="1" dirty="0">
                <a:latin typeface="+mn-lt"/>
              </a:rPr>
              <a:t>за объем работы – кредиты </a:t>
            </a:r>
            <a:r>
              <a:rPr lang="ru-RU" sz="4000" dirty="0">
                <a:latin typeface="+mn-lt"/>
              </a:rPr>
              <a:t>(если задачи по проекту были выполнены студентом в 100% объеме, выставляете изначально указанное в </a:t>
            </a:r>
            <a:r>
              <a:rPr lang="ru-RU" sz="4000" dirty="0" err="1">
                <a:latin typeface="+mn-lt"/>
              </a:rPr>
              <a:t>пр.предложении</a:t>
            </a:r>
            <a:r>
              <a:rPr lang="ru-RU" sz="4000" dirty="0">
                <a:latin typeface="+mn-lt"/>
              </a:rPr>
              <a:t> количество кредитов. Если студент проболел\пропал на какое-то время\не успел выполнить отведенный ему блок работ, Вы имеете право снизить количество кредитов, исходя из оценки реальной интенсивности работы студента. </a:t>
            </a:r>
          </a:p>
        </p:txBody>
      </p:sp>
    </p:spTree>
    <p:extLst>
      <p:ext uri="{BB962C8B-B14F-4D97-AF65-F5344CB8AC3E}">
        <p14:creationId xmlns:p14="http://schemas.microsoft.com/office/powerpoint/2010/main" val="324777584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16</a:t>
            </a:fld>
            <a:endParaRPr lang="ru-RU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650B17A9-6F06-430D-8CD7-670C2DAF0F47}"/>
              </a:ext>
            </a:extLst>
          </p:cNvPr>
          <p:cNvSpPr txBox="1">
            <a:spLocks/>
          </p:cNvSpPr>
          <p:nvPr/>
        </p:nvSpPr>
        <p:spPr>
          <a:xfrm>
            <a:off x="873043" y="3619639"/>
            <a:ext cx="23114568" cy="10824145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/>
            <a:endParaRPr lang="ru-RU" dirty="0">
              <a:latin typeface="+mn-lt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145B3C56-F188-422C-89A7-579AE066B97D}"/>
              </a:ext>
            </a:extLst>
          </p:cNvPr>
          <p:cNvSpPr txBox="1">
            <a:spLocks/>
          </p:cNvSpPr>
          <p:nvPr/>
        </p:nvSpPr>
        <p:spPr>
          <a:xfrm>
            <a:off x="265746" y="3258949"/>
            <a:ext cx="23114568" cy="10457051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ru-RU" sz="4000" dirty="0">
              <a:latin typeface="+mn-lt"/>
            </a:endParaRPr>
          </a:p>
        </p:txBody>
      </p:sp>
      <p:sp>
        <p:nvSpPr>
          <p:cNvPr id="3" name="Текст 3">
            <a:extLst>
              <a:ext uri="{FF2B5EF4-FFF2-40B4-BE49-F238E27FC236}">
                <a16:creationId xmlns:a16="http://schemas.microsoft.com/office/drawing/2014/main" id="{F568A8A7-3856-4402-9E8D-6FDB8E6635DC}"/>
              </a:ext>
            </a:extLst>
          </p:cNvPr>
          <p:cNvSpPr txBox="1">
            <a:spLocks/>
          </p:cNvSpPr>
          <p:nvPr/>
        </p:nvSpPr>
        <p:spPr>
          <a:xfrm>
            <a:off x="569395" y="2830145"/>
            <a:ext cx="23114568" cy="10435301"/>
          </a:xfrm>
          <a:prstGeom prst="rect">
            <a:avLst/>
          </a:prstGeom>
        </p:spPr>
        <p:txBody>
          <a:bodyPr>
            <a:norm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0" indent="0" algn="ctr" hangingPunct="1">
              <a:spcBef>
                <a:spcPts val="600"/>
              </a:spcBef>
              <a:buNone/>
            </a:pPr>
            <a:r>
              <a:rPr lang="ru-RU" sz="4000" dirty="0">
                <a:latin typeface="+mn-lt"/>
              </a:rPr>
              <a:t>По любым возникающим вопросам, предложениям, комментариям Вы можете написать на почту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>
                <a:latin typeface="+mn-lt"/>
                <a:hlinkClick r:id="rId3"/>
              </a:rPr>
              <a:t>project@hse.ru</a:t>
            </a:r>
            <a:r>
              <a:rPr lang="ru-RU" sz="4000" dirty="0">
                <a:latin typeface="+mn-lt"/>
              </a:rPr>
              <a:t>, а также ответственному </a:t>
            </a:r>
            <a:r>
              <a:rPr lang="ru-RU" sz="4000" dirty="0" smtClean="0">
                <a:latin typeface="+mn-lt"/>
              </a:rPr>
              <a:t>сотруднику </a:t>
            </a:r>
            <a:r>
              <a:rPr lang="ru-RU" sz="4000" dirty="0">
                <a:latin typeface="+mn-lt"/>
              </a:rPr>
              <a:t>ДООП – </a:t>
            </a:r>
            <a:r>
              <a:rPr lang="ru-RU" sz="4000" dirty="0">
                <a:latin typeface="+mn-lt"/>
                <a:hlinkClick r:id="rId4"/>
              </a:rPr>
              <a:t>Илларионовой Анне Евгеньевне </a:t>
            </a:r>
            <a:r>
              <a:rPr lang="ru-RU" sz="4000" dirty="0">
                <a:latin typeface="+mn-lt"/>
              </a:rPr>
              <a:t>(</a:t>
            </a:r>
            <a:r>
              <a:rPr lang="en-US" sz="4000" dirty="0">
                <a:latin typeface="+mn-lt"/>
              </a:rPr>
              <a:t>aillarionova@hse.ru)</a:t>
            </a:r>
            <a:r>
              <a:rPr lang="ru-RU" sz="4000" dirty="0">
                <a:latin typeface="+mn-lt"/>
              </a:rPr>
              <a:t>. </a:t>
            </a:r>
          </a:p>
          <a:p>
            <a:pPr marL="0" indent="0" algn="ctr" hangingPunct="1">
              <a:spcBef>
                <a:spcPts val="600"/>
              </a:spcBef>
              <a:buNone/>
            </a:pPr>
            <a:endParaRPr lang="ru-RU" sz="4000" dirty="0">
              <a:latin typeface="+mn-lt"/>
            </a:endParaRPr>
          </a:p>
          <a:p>
            <a:pPr marL="0" indent="0" algn="ctr" hangingPunct="1">
              <a:spcBef>
                <a:spcPts val="600"/>
              </a:spcBef>
              <a:buNone/>
            </a:pPr>
            <a:r>
              <a:rPr lang="ru-RU" sz="4000" dirty="0">
                <a:latin typeface="+mn-lt"/>
              </a:rPr>
              <a:t>Так как концепция проектного обучения активно внедряется и развивается на всех уровнях Университета, Ярмарка проектов также претерпевает перманентные изменения – добавляются новые функции, уточняются старые, исправляются мелкие ошибки и т.п. Поэтому, если Вы не нашли ответа на свой вопрос в приложенных инструкциях или столкнулись с какой-то новой функцией при добавлении проекта, смело пишите на указанные адреса эл. почты.</a:t>
            </a:r>
          </a:p>
          <a:p>
            <a:pPr marL="0" indent="0" hangingPunct="1">
              <a:spcBef>
                <a:spcPts val="600"/>
              </a:spcBef>
              <a:buNone/>
            </a:pPr>
            <a:endParaRPr lang="ru-RU" sz="4000" dirty="0">
              <a:latin typeface="+mn-lt"/>
            </a:endParaRPr>
          </a:p>
          <a:p>
            <a:pPr marL="0" indent="0" algn="ctr" hangingPunct="1">
              <a:spcBef>
                <a:spcPts val="600"/>
              </a:spcBef>
              <a:buNone/>
            </a:pPr>
            <a:r>
              <a:rPr lang="ru-RU" sz="4800" b="1" dirty="0">
                <a:latin typeface="+mn-lt"/>
              </a:rPr>
              <a:t>Полезные ссылки:</a:t>
            </a:r>
          </a:p>
          <a:p>
            <a:pPr marL="0" indent="0" algn="ctr" hangingPunct="1">
              <a:spcBef>
                <a:spcPts val="600"/>
              </a:spcBef>
              <a:buNone/>
            </a:pPr>
            <a:endParaRPr lang="ru-RU" sz="4000" b="1" dirty="0">
              <a:latin typeface="+mn-lt"/>
            </a:endParaRPr>
          </a:p>
          <a:p>
            <a:pPr marL="0" indent="0" algn="ctr" hangingPunct="1">
              <a:spcBef>
                <a:spcPts val="600"/>
              </a:spcBef>
              <a:buNone/>
            </a:pPr>
            <a:r>
              <a:rPr lang="ru-RU" sz="4000" b="1" dirty="0">
                <a:latin typeface="+mn-lt"/>
              </a:rPr>
              <a:t>Ярмарка проектов НИУ ВШЭ </a:t>
            </a:r>
            <a:r>
              <a:rPr lang="ru-RU" sz="4000" dirty="0">
                <a:latin typeface="+mn-lt"/>
              </a:rPr>
              <a:t>- </a:t>
            </a:r>
            <a:r>
              <a:rPr lang="en-US" sz="4000" dirty="0">
                <a:solidFill>
                  <a:schemeClr val="accent1"/>
                </a:solidFill>
                <a:latin typeface="+mn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https://www.hse.ru/org/hse/pfair/</a:t>
            </a:r>
            <a:endParaRPr lang="ru-RU" sz="4000" dirty="0">
              <a:solidFill>
                <a:schemeClr val="accent1"/>
              </a:solidFill>
              <a:latin typeface="+mn-lt"/>
            </a:endParaRPr>
          </a:p>
          <a:p>
            <a:pPr marL="0" indent="0" algn="ctr" hangingPunct="1">
              <a:spcBef>
                <a:spcPts val="600"/>
              </a:spcBef>
              <a:buNone/>
            </a:pPr>
            <a:r>
              <a:rPr lang="ru-RU" sz="4000" b="1" dirty="0">
                <a:latin typeface="+mn-lt"/>
              </a:rPr>
              <a:t>Как добавить проект на Ярмарку, все шаги, инструкции и шаблоны</a:t>
            </a:r>
            <a:r>
              <a:rPr lang="ru-RU" sz="4000" dirty="0">
                <a:latin typeface="+mn-lt"/>
              </a:rPr>
              <a:t> - </a:t>
            </a:r>
            <a:r>
              <a:rPr lang="en-US" sz="4000" dirty="0">
                <a:solidFill>
                  <a:schemeClr val="accent1"/>
                </a:solidFill>
                <a:latin typeface="+mn-lt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https://electives.hse.ru/project_proff</a:t>
            </a:r>
            <a:endParaRPr lang="ru-RU" sz="4000" dirty="0">
              <a:solidFill>
                <a:schemeClr val="accent1"/>
              </a:solidFill>
              <a:latin typeface="+mn-lt"/>
            </a:endParaRPr>
          </a:p>
          <a:p>
            <a:pPr marL="0" indent="0" algn="ctr" hangingPunct="1">
              <a:spcBef>
                <a:spcPts val="600"/>
              </a:spcBef>
              <a:buNone/>
            </a:pPr>
            <a:r>
              <a:rPr lang="ru-RU" sz="4000" b="1" dirty="0">
                <a:latin typeface="+mn-lt"/>
              </a:rPr>
              <a:t>Положение о практической подготовке студентов </a:t>
            </a:r>
            <a:r>
              <a:rPr lang="ru-RU" sz="4000" b="1" dirty="0" smtClean="0">
                <a:latin typeface="+mn-lt"/>
              </a:rPr>
              <a:t>НИУ ВШЭ - </a:t>
            </a:r>
            <a:r>
              <a:rPr lang="ru-RU" sz="4000" dirty="0">
                <a:solidFill>
                  <a:schemeClr val="accent1"/>
                </a:solidFill>
                <a:latin typeface="+mn-lt"/>
                <a:hlinkClick r:id="rId7"/>
              </a:rPr>
              <a:t>https://www.hse.ru/docs/490476951.html</a:t>
            </a:r>
            <a:endParaRPr lang="ru-RU" sz="4000" dirty="0">
              <a:solidFill>
                <a:schemeClr val="accent1"/>
              </a:solidFill>
              <a:latin typeface="+mn-lt"/>
            </a:endParaRPr>
          </a:p>
          <a:p>
            <a:pPr marL="0" indent="0" algn="ctr" hangingPunct="1">
              <a:spcBef>
                <a:spcPts val="600"/>
              </a:spcBef>
              <a:buNone/>
            </a:pPr>
            <a:endParaRPr lang="ru-RU" sz="400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563017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1006D6F-92A1-4E08-92F2-5BFDB7E4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376" y="460337"/>
            <a:ext cx="18015247" cy="1141079"/>
          </a:xfrm>
          <a:ln w="12700">
            <a:miter lim="400000"/>
          </a:ln>
        </p:spPr>
        <p:txBody>
          <a:bodyPr lIns="71437" tIns="71437" rIns="71437" bIns="71437">
            <a:normAutofit/>
          </a:bodyPr>
          <a:lstStyle/>
          <a:p>
            <a:pPr hangingPunct="0"/>
            <a:r>
              <a:rPr lang="ru-RU" sz="5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Зачем университету проекты?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A35EEF-DEAE-4D08-9DD8-A51188C03E9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66562" y="1961456"/>
            <a:ext cx="22538504" cy="11040169"/>
          </a:xfrm>
        </p:spPr>
        <p:txBody>
          <a:bodyPr>
            <a:normAutofit fontScale="85000" lnSpcReduction="20000"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+mn-lt"/>
              </a:rPr>
              <a:t>Проект</a:t>
            </a:r>
            <a:r>
              <a:rPr lang="ru-RU" dirty="0">
                <a:latin typeface="+mn-lt"/>
              </a:rPr>
              <a:t> - это специальная форма организации деятельности участников, которые собираются на определенный срок и осуществляют одноразовую, не повторяющуюся деятельность, направленную на создание уникального результата (продукта, услуги и т.п.) с конкретными параметрами в условиях ограниченных ресурсов.</a:t>
            </a:r>
          </a:p>
          <a:p>
            <a:endParaRPr lang="ru-RU" dirty="0">
              <a:latin typeface="+mn-lt"/>
            </a:endParaRPr>
          </a:p>
          <a:p>
            <a:pPr algn="l"/>
            <a:r>
              <a:rPr lang="ru-RU" b="1" dirty="0">
                <a:latin typeface="+mn-lt"/>
              </a:rPr>
              <a:t>Чем проект отличается от дисциплины?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Проект уникален и носит разовый характер.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У проекта всегда есть четкая цель, задачи и период реализации.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Проект всегда имеет итоговый результат в виде визуализированного продукта. И этот продукт </a:t>
            </a:r>
            <a:r>
              <a:rPr lang="ru-RU" dirty="0" err="1">
                <a:latin typeface="+mn-lt"/>
              </a:rPr>
              <a:t>отторжим</a:t>
            </a:r>
            <a:r>
              <a:rPr lang="ru-RU" dirty="0">
                <a:latin typeface="+mn-lt"/>
              </a:rPr>
              <a:t> от своих создателей.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Для реализации проекта требуются ресурсы и эти ресурсы всегда ограничены (участники, финансирование, ПО, лаборатории и т.п.)</a:t>
            </a:r>
          </a:p>
          <a:p>
            <a:pPr algn="l"/>
            <a:endParaRPr lang="ru-RU" dirty="0">
              <a:latin typeface="+mn-lt"/>
            </a:endParaRPr>
          </a:p>
          <a:p>
            <a:pPr algn="l"/>
            <a:r>
              <a:rPr lang="ru-RU" b="1" dirty="0">
                <a:latin typeface="+mn-lt"/>
              </a:rPr>
              <a:t>Чем проект отличается от КР \ ВКР?</a:t>
            </a:r>
          </a:p>
          <a:p>
            <a:pPr algn="l"/>
            <a:r>
              <a:rPr lang="ru-RU" dirty="0">
                <a:latin typeface="+mn-lt"/>
              </a:rPr>
              <a:t>Проект может стать частью курсовой работы или ВКР, но не может являться ею полностью. Научная работа всегда имеет теоретическую часть и структуру, определенную </a:t>
            </a:r>
            <a:r>
              <a:rPr lang="ru-RU" dirty="0" smtClean="0">
                <a:latin typeface="+mn-lt"/>
              </a:rPr>
              <a:t>программой практики </a:t>
            </a:r>
            <a:r>
              <a:rPr lang="ru-RU" dirty="0">
                <a:latin typeface="+mn-lt"/>
              </a:rPr>
              <a:t>образовательной программы. В связи с этим результаты проектной деятельности могут быть представлены в главе о практическом воплощении описываемого предмета работы.</a:t>
            </a:r>
          </a:p>
          <a:p>
            <a:pPr algn="l"/>
            <a:endParaRPr lang="ru-RU" dirty="0">
              <a:latin typeface="+mn-lt"/>
            </a:endParaRPr>
          </a:p>
          <a:p>
            <a:pPr algn="l"/>
            <a:r>
              <a:rPr lang="ru-RU" b="1" dirty="0">
                <a:latin typeface="+mn-lt"/>
              </a:rPr>
              <a:t>Что дает проектная деятельность образовательной программе?</a:t>
            </a:r>
          </a:p>
          <a:p>
            <a:pPr algn="l"/>
            <a:r>
              <a:rPr lang="ru-RU" dirty="0">
                <a:latin typeface="+mn-lt"/>
              </a:rPr>
              <a:t>В условиях образовательного процесса проектная деятельность подразумевает обучение студента навыкам формулировать параметры будущего результата, планировать ресурсы и достигать его  в заданный срок. В контексте достижения результата, студенты приобретают компетенции и обучаются мягким навыкам (переговорному процессу, работе в команде, управление временем и т.п.). </a:t>
            </a:r>
            <a:endParaRPr lang="ru-RU" b="1" dirty="0">
              <a:latin typeface="+mn-lt"/>
            </a:endParaRPr>
          </a:p>
          <a:p>
            <a:pPr algn="l"/>
            <a:endParaRPr lang="ru-RU" dirty="0">
              <a:latin typeface="+mn-lt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F9D0D2-5AAD-49AC-A268-EFF896D6C2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970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65746" y="2423081"/>
            <a:ext cx="23834648" cy="696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4320" b="1" i="0" u="none" strike="noStrike" kern="1200" baseline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4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Какие бывают проекты?</a:t>
            </a:r>
            <a:endParaRPr sz="4400" b="1" kern="1200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2039602" y="13010554"/>
            <a:ext cx="286937" cy="452046"/>
          </a:xfrm>
        </p:spPr>
        <p:txBody>
          <a:bodyPr/>
          <a:lstStyle/>
          <a:p>
            <a:fld id="{86CB4B4D-7CA3-9044-876B-883B54F8677D}" type="slidenum">
              <a:rPr lang="ru-RU" sz="2000" smtClean="0"/>
              <a:t>3</a:t>
            </a:fld>
            <a:endParaRPr lang="ru-RU" sz="2000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748598"/>
              </p:ext>
            </p:extLst>
          </p:nvPr>
        </p:nvGraphicFramePr>
        <p:xfrm>
          <a:off x="1390800" y="3327888"/>
          <a:ext cx="21674408" cy="9362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06088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65746" y="2423081"/>
            <a:ext cx="23834648" cy="696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4320" b="1" i="0" u="none" strike="noStrike" kern="1200" baseline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4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А еще проекты бывают…</a:t>
            </a:r>
            <a:endParaRPr sz="4400" b="1" kern="1200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2039602" y="13010554"/>
            <a:ext cx="286937" cy="452046"/>
          </a:xfrm>
        </p:spPr>
        <p:txBody>
          <a:bodyPr/>
          <a:lstStyle/>
          <a:p>
            <a:fld id="{86CB4B4D-7CA3-9044-876B-883B54F8677D}" type="slidenum">
              <a:rPr lang="ru-RU" sz="2000" smtClean="0"/>
              <a:t>4</a:t>
            </a:fld>
            <a:endParaRPr lang="ru-RU" sz="2000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989969"/>
              </p:ext>
            </p:extLst>
          </p:nvPr>
        </p:nvGraphicFramePr>
        <p:xfrm>
          <a:off x="1390800" y="3327888"/>
          <a:ext cx="21674408" cy="9362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18994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1006D6F-92A1-4E08-92F2-5BFDB7E4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76" y="593304"/>
            <a:ext cx="20666296" cy="1224136"/>
          </a:xfrm>
        </p:spPr>
        <p:txBody>
          <a:bodyPr>
            <a:noAutofit/>
          </a:bodyPr>
          <a:lstStyle/>
          <a:p>
            <a:r>
              <a:rPr lang="ru-RU" sz="5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Студенты и преподаватели в проектной деятельности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A35EEF-DEAE-4D08-9DD8-A51188C03E9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38672" y="2177479"/>
            <a:ext cx="23114568" cy="1153852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>
                <a:latin typeface="+mn-lt"/>
              </a:rPr>
              <a:t>Что нужно знать студенту про проектную деятельность?</a:t>
            </a:r>
          </a:p>
          <a:p>
            <a:pPr algn="l"/>
            <a:r>
              <a:rPr lang="ru-RU" dirty="0" smtClean="0">
                <a:latin typeface="+mn-lt"/>
              </a:rPr>
              <a:t>Количество и обязательность проектов, а также год обучения, на котором студенту необходимо реализовать проект, указаны в учебном плане ОП (образовательной программы) студента.</a:t>
            </a:r>
            <a:endParaRPr lang="ru-RU" dirty="0">
              <a:latin typeface="+mn-lt"/>
            </a:endParaRPr>
          </a:p>
          <a:p>
            <a:pPr algn="l"/>
            <a:r>
              <a:rPr lang="ru-RU" dirty="0">
                <a:latin typeface="+mn-lt"/>
              </a:rPr>
              <a:t>Есть три варианта реализации проектов на ОП: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Студенту предлагается конкретный проект, закрепленный в его ИУП, который он обязан </a:t>
            </a:r>
            <a:r>
              <a:rPr lang="ru-RU" dirty="0" smtClean="0">
                <a:latin typeface="+mn-lt"/>
              </a:rPr>
              <a:t>выполнить – такие проекты являются обязательными по учебному плану.</a:t>
            </a:r>
            <a:endParaRPr lang="ru-RU" dirty="0">
              <a:latin typeface="+mn-lt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Студенту предлагается выбор из нескольких проектов, реализацией которых занимается его </a:t>
            </a:r>
            <a:r>
              <a:rPr lang="ru-RU" dirty="0" smtClean="0">
                <a:latin typeface="+mn-lt"/>
              </a:rPr>
              <a:t>факультет (факультетский пул) – такие проекты могут быть как обязательными, так и вариативными в зависимости от принятой на факультете стратегии.</a:t>
            </a:r>
            <a:endParaRPr lang="ru-RU" dirty="0">
              <a:latin typeface="+mn-lt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Студент может выбрать любой проект по согласованию с академическим руководителем ОП. Например, с Ярмарки </a:t>
            </a:r>
            <a:r>
              <a:rPr lang="ru-RU" dirty="0" smtClean="0">
                <a:latin typeface="+mn-lt"/>
              </a:rPr>
              <a:t>проектов (если в карточке проекта на Ярмарке указана ОП студента, значит, академический руководитель его уже согласовал) – такие проекты всегда являются вариативными (по выбору студента)</a:t>
            </a:r>
            <a:endParaRPr lang="ru-RU" dirty="0">
              <a:latin typeface="+mn-lt"/>
            </a:endParaRPr>
          </a:p>
          <a:p>
            <a:pPr algn="l"/>
            <a:endParaRPr lang="ru-RU" dirty="0">
              <a:latin typeface="+mn-lt"/>
            </a:endParaRPr>
          </a:p>
          <a:p>
            <a:pPr algn="l"/>
            <a:r>
              <a:rPr lang="ru-RU" b="1" dirty="0">
                <a:solidFill>
                  <a:srgbClr val="FF0000"/>
                </a:solidFill>
                <a:latin typeface="+mn-lt"/>
              </a:rPr>
              <a:t>Важно знать!</a:t>
            </a:r>
          </a:p>
          <a:p>
            <a:pPr algn="l"/>
            <a:r>
              <a:rPr lang="ru-RU" dirty="0" smtClean="0">
                <a:latin typeface="+mn-lt"/>
              </a:rPr>
              <a:t>Вариативный проект </a:t>
            </a:r>
            <a:r>
              <a:rPr lang="ru-RU" dirty="0">
                <a:latin typeface="+mn-lt"/>
              </a:rPr>
              <a:t>не привязан к календарному учебному графику. Поэтому, если сроки проекта вдруг перенеслись, проект отменился, либо участие в нем студента оказалось нецелесообразным по объективным причинам, проект переносится студенту в ИУП на следующий учебный год. Академической задолженности при этом не возникает!</a:t>
            </a:r>
          </a:p>
          <a:p>
            <a:pPr algn="l"/>
            <a:endParaRPr lang="ru-RU" dirty="0">
              <a:latin typeface="+mn-lt"/>
            </a:endParaRPr>
          </a:p>
          <a:p>
            <a:pPr algn="l"/>
            <a:r>
              <a:rPr lang="ru-RU" b="1" dirty="0">
                <a:latin typeface="+mn-lt"/>
              </a:rPr>
              <a:t>А когда же возникает </a:t>
            </a:r>
            <a:r>
              <a:rPr lang="ru-RU" b="1" dirty="0" err="1">
                <a:latin typeface="+mn-lt"/>
              </a:rPr>
              <a:t>ак</a:t>
            </a:r>
            <a:r>
              <a:rPr lang="ru-RU" b="1" dirty="0">
                <a:latin typeface="+mn-lt"/>
              </a:rPr>
              <a:t>. задолженность за проект?</a:t>
            </a:r>
          </a:p>
          <a:p>
            <a:pPr algn="l"/>
            <a:r>
              <a:rPr lang="ru-RU" dirty="0">
                <a:latin typeface="+mn-lt"/>
              </a:rPr>
              <a:t>В двух случаях: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Если студент подтвердил свое участие в проекте, но не выполнил взятые на себя </a:t>
            </a:r>
            <a:r>
              <a:rPr lang="ru-RU" dirty="0" smtClean="0">
                <a:latin typeface="+mn-lt"/>
              </a:rPr>
              <a:t>обязательства или выполнил их плохо </a:t>
            </a:r>
            <a:r>
              <a:rPr lang="ru-RU" dirty="0">
                <a:latin typeface="+mn-lt"/>
              </a:rPr>
              <a:t>и руководитель проекта выставил ему неудовлетворительную оценку в оценочный лист.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dirty="0">
                <a:latin typeface="+mn-lt"/>
              </a:rPr>
              <a:t>Если к концу 3 модуля выпускного курса студент не выполнил все проекты учебного плана своей ОП (он не допускается к испытаниям ГИА, т.к. считается не освоившим образовательную программу)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F9D0D2-5AAD-49AC-A268-EFF896D6C2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5197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1006D6F-92A1-4E08-92F2-5BFDB7E4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76" y="593304"/>
            <a:ext cx="20666296" cy="1224136"/>
          </a:xfrm>
        </p:spPr>
        <p:txBody>
          <a:bodyPr>
            <a:noAutofit/>
          </a:bodyPr>
          <a:lstStyle/>
          <a:p>
            <a:r>
              <a:rPr lang="ru-RU" sz="5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Студенты и преподаватели в проектной деятельности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A35EEF-DEAE-4D08-9DD8-A51188C03E9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78530" y="2433067"/>
            <a:ext cx="22614670" cy="6657181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latin typeface="+mn-lt"/>
              </a:rPr>
              <a:t>А можно ли студенту выбирать проекты с Ярмарки, если в учебном плане ОП они не предусмотрены \ закреплены только обязательные \ студент уже выбрал проект?</a:t>
            </a:r>
          </a:p>
          <a:p>
            <a:pPr algn="l"/>
            <a:r>
              <a:rPr lang="ru-RU" sz="3600" dirty="0">
                <a:latin typeface="+mn-lt"/>
              </a:rPr>
              <a:t>Да, проекты можно выбирать без ограничений, имея в виду два правила: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sz="3600" dirty="0">
                <a:latin typeface="+mn-lt"/>
              </a:rPr>
              <a:t>Если проект не согласован с </a:t>
            </a:r>
            <a:r>
              <a:rPr lang="ru-RU" sz="3600" dirty="0" err="1">
                <a:latin typeface="+mn-lt"/>
              </a:rPr>
              <a:t>ак</a:t>
            </a:r>
            <a:r>
              <a:rPr lang="ru-RU" sz="3600" dirty="0">
                <a:latin typeface="+mn-lt"/>
              </a:rPr>
              <a:t>. руководителем ОП студента, этот проект по окончанию будет зачтен студенту в факультативную часть 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sz="3600" dirty="0" smtClean="0">
                <a:latin typeface="+mn-lt"/>
              </a:rPr>
              <a:t>На многих ОП закреплено правило, что за </a:t>
            </a:r>
            <a:r>
              <a:rPr lang="ru-RU" sz="3600" dirty="0">
                <a:latin typeface="+mn-lt"/>
              </a:rPr>
              <a:t>весь период обучения студент может зачесть в свою основную проектную деятельность не более 25% сервисных проектов. Сервисные проекты сверх этого числа уйдут в факультативную часть.</a:t>
            </a:r>
          </a:p>
          <a:p>
            <a:pPr algn="l"/>
            <a:endParaRPr lang="ru-RU" sz="2400" dirty="0">
              <a:latin typeface="+mn-lt"/>
            </a:endParaRPr>
          </a:p>
          <a:p>
            <a:pPr algn="l"/>
            <a:r>
              <a:rPr lang="ru-RU" b="1" dirty="0">
                <a:latin typeface="+mn-lt"/>
              </a:rPr>
              <a:t>В чем преимущества проектной деятельности для студента?</a:t>
            </a:r>
          </a:p>
          <a:p>
            <a:pPr algn="l"/>
            <a:endParaRPr lang="ru-RU" dirty="0">
              <a:latin typeface="+mn-lt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F9D0D2-5AAD-49AC-A268-EFF896D6C2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B558FC-FDD9-422B-A9A8-840DBBFBAEC8}"/>
              </a:ext>
            </a:extLst>
          </p:cNvPr>
          <p:cNvSpPr txBox="1"/>
          <p:nvPr/>
        </p:nvSpPr>
        <p:spPr>
          <a:xfrm>
            <a:off x="378530" y="7434064"/>
            <a:ext cx="16854030" cy="66479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3600" dirty="0">
                <a:latin typeface="+mn-lt"/>
              </a:rPr>
              <a:t>Главное преимущество состоит в том, что проектная деятельность вовлекает студента в подготовку конкретного продукта в рамках его направления обучения, дает ему возможность проявить себя активным участником команды и получить конкретные профессиональные компетенции, которые пригодятся на практике в дальнейшем. Кроме того, участие в проекте развивает системное мышление, нацеленность на результат, а зачастую и коммуникативные навыки (обсуждение, представление и защита результатов и пр.) </a:t>
            </a:r>
          </a:p>
          <a:p>
            <a:pPr algn="l"/>
            <a:endParaRPr lang="ru-RU" sz="1800" dirty="0">
              <a:latin typeface="+mn-lt"/>
            </a:endParaRPr>
          </a:p>
          <a:p>
            <a:pPr algn="l"/>
            <a:r>
              <a:rPr lang="ru-RU" sz="3600" b="1" dirty="0">
                <a:latin typeface="+mn-lt"/>
              </a:rPr>
              <a:t>Важно понимать!</a:t>
            </a:r>
          </a:p>
          <a:p>
            <a:pPr algn="l"/>
            <a:r>
              <a:rPr lang="ru-RU" sz="3600" dirty="0">
                <a:latin typeface="+mn-lt"/>
              </a:rPr>
              <a:t>Студент выбирает не проект, а роль (вакансию) в проекте – т.е. в рамках проекта он становится профессионалом в своем блоке деятельности, например, дизайнером, программистом, инженером или социологом.</a:t>
            </a:r>
          </a:p>
          <a:p>
            <a:pPr algn="l"/>
            <a:endParaRPr lang="ru-RU" sz="4200" dirty="0">
              <a:latin typeface="+mn-lt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0BF9AB0-7652-4CB1-A7E5-6998A8243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840" y="7868872"/>
            <a:ext cx="5145360" cy="514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9993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1006D6F-92A1-4E08-92F2-5BFDB7E4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76" y="593304"/>
            <a:ext cx="20666296" cy="1224136"/>
          </a:xfrm>
        </p:spPr>
        <p:txBody>
          <a:bodyPr>
            <a:noAutofit/>
          </a:bodyPr>
          <a:lstStyle/>
          <a:p>
            <a:r>
              <a:rPr lang="ru-RU" sz="5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Студенты и преподаватели в проектной деятельности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A35EEF-DEAE-4D08-9DD8-A51188C03E9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38672" y="2177479"/>
            <a:ext cx="23114568" cy="10824145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latin typeface="+mn-lt"/>
              </a:rPr>
              <a:t>Как преподаватели могут быть вовлечены в проектную деятельность?</a:t>
            </a:r>
          </a:p>
          <a:p>
            <a:pPr algn="l"/>
            <a:r>
              <a:rPr lang="ru-RU" b="1" dirty="0">
                <a:latin typeface="+mn-lt"/>
              </a:rPr>
              <a:t>Во-первых,</a:t>
            </a:r>
            <a:r>
              <a:rPr lang="ru-RU" dirty="0">
                <a:latin typeface="+mn-lt"/>
              </a:rPr>
              <a:t> преподаватели и научные сотрудники университета могут становиться  руководителями проектов. </a:t>
            </a:r>
          </a:p>
          <a:p>
            <a:pPr algn="l"/>
            <a:r>
              <a:rPr lang="ru-RU" b="1" dirty="0">
                <a:latin typeface="+mn-lt"/>
              </a:rPr>
              <a:t>Во-вторых, </a:t>
            </a:r>
            <a:r>
              <a:rPr lang="ru-RU" dirty="0">
                <a:latin typeface="+mn-lt"/>
              </a:rPr>
              <a:t>преподаватели также могут участвовать в роли экспертов, консультантов, наставников, координируя и поддерживая реализацию конкретного проекта.</a:t>
            </a:r>
          </a:p>
          <a:p>
            <a:pPr algn="l"/>
            <a:endParaRPr lang="ru-RU" dirty="0">
              <a:latin typeface="+mn-lt"/>
            </a:endParaRPr>
          </a:p>
          <a:p>
            <a:pPr algn="l"/>
            <a:r>
              <a:rPr lang="ru-RU" b="1" dirty="0">
                <a:latin typeface="+mn-lt"/>
              </a:rPr>
              <a:t>Зачем НПР (научно-педагогическим работникам) пробовать себя в роли руководителей проектов?</a:t>
            </a:r>
          </a:p>
          <a:p>
            <a:pPr algn="l"/>
            <a:r>
              <a:rPr lang="ru-RU" b="1" dirty="0">
                <a:latin typeface="+mn-lt"/>
              </a:rPr>
              <a:t>Во-первых, </a:t>
            </a:r>
            <a:r>
              <a:rPr lang="ru-RU" dirty="0">
                <a:latin typeface="+mn-lt"/>
              </a:rPr>
              <a:t>если есть проектная идея, но нет команды для ее реализации.</a:t>
            </a:r>
          </a:p>
          <a:p>
            <a:pPr algn="l"/>
            <a:r>
              <a:rPr lang="ru-RU" b="1" dirty="0">
                <a:latin typeface="+mn-lt"/>
              </a:rPr>
              <a:t>Во-вторых, </a:t>
            </a:r>
            <a:r>
              <a:rPr lang="ru-RU" dirty="0">
                <a:latin typeface="+mn-lt"/>
              </a:rPr>
              <a:t>если в лаборатории реализуется проект, на который требуются студенты разных профилей подготовки для выполнения определенных блоков работ</a:t>
            </a:r>
          </a:p>
          <a:p>
            <a:pPr algn="l"/>
            <a:r>
              <a:rPr lang="ru-RU" b="1" dirty="0">
                <a:latin typeface="+mn-lt"/>
              </a:rPr>
              <a:t>В-третьих, </a:t>
            </a:r>
            <a:r>
              <a:rPr lang="ru-RU" dirty="0">
                <a:latin typeface="+mn-lt"/>
              </a:rPr>
              <a:t>для повышения собственной квалификации – проектное обучение сейчас в тренде, и все более востребовано у студентов, т.к. помогает им обрести необходимые практические навыки для будущей профессии.</a:t>
            </a:r>
          </a:p>
          <a:p>
            <a:pPr algn="l"/>
            <a:r>
              <a:rPr lang="ru-RU" dirty="0">
                <a:latin typeface="+mn-lt"/>
              </a:rPr>
              <a:t>Наконец, </a:t>
            </a:r>
            <a:r>
              <a:rPr lang="ru-RU" b="1" dirty="0">
                <a:latin typeface="+mn-lt"/>
              </a:rPr>
              <a:t>в-четвертых,</a:t>
            </a:r>
            <a:r>
              <a:rPr lang="ru-RU" dirty="0">
                <a:latin typeface="+mn-lt"/>
              </a:rPr>
              <a:t> для получения преподавательской нагрузки – Университет стимулирует участие преподавателей в проектах, определяя повышенные часы нагрузки за руководство проектами.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F9D0D2-5AAD-49AC-A268-EFF896D6C2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7146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1006D6F-92A1-4E08-92F2-5BFDB7E4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76" y="593304"/>
            <a:ext cx="20666296" cy="1224136"/>
          </a:xfrm>
        </p:spPr>
        <p:txBody>
          <a:bodyPr>
            <a:noAutofit/>
          </a:bodyPr>
          <a:lstStyle/>
          <a:p>
            <a:r>
              <a:rPr lang="ru-RU" sz="5400" b="1" kern="1200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Студенты и преподаватели в проектной деятельности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A35EEF-DEAE-4D08-9DD8-A51188C03E9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34716" y="2206365"/>
            <a:ext cx="23114568" cy="1080120"/>
          </a:xfrm>
        </p:spPr>
        <p:txBody>
          <a:bodyPr>
            <a:normAutofit fontScale="92500"/>
          </a:bodyPr>
          <a:lstStyle/>
          <a:p>
            <a:r>
              <a:rPr lang="ru-RU" b="1" dirty="0">
                <a:latin typeface="+mn-lt"/>
              </a:rPr>
              <a:t>Преподаватель дисциплины                                                       Преподаватель как руководитель проекта</a:t>
            </a:r>
          </a:p>
          <a:p>
            <a:pPr algn="l"/>
            <a:endParaRPr lang="ru-RU" b="1" dirty="0">
              <a:latin typeface="+mn-lt"/>
            </a:endParaRPr>
          </a:p>
          <a:p>
            <a:pPr algn="l"/>
            <a:endParaRPr lang="ru-RU" b="1" dirty="0">
              <a:latin typeface="+mn-lt"/>
            </a:endParaRPr>
          </a:p>
          <a:p>
            <a:pPr algn="l"/>
            <a:endParaRPr lang="ru-RU" b="1" dirty="0">
              <a:latin typeface="+mn-lt"/>
            </a:endParaRPr>
          </a:p>
          <a:p>
            <a:pPr algn="l"/>
            <a:endParaRPr lang="ru-RU" b="1" dirty="0">
              <a:latin typeface="+mn-lt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F9D0D2-5AAD-49AC-A268-EFF896D6C2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563B03-7EC0-42CE-AF55-32A71798F2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5" b="9147"/>
          <a:stretch/>
        </p:blipFill>
        <p:spPr>
          <a:xfrm>
            <a:off x="1534816" y="3675410"/>
            <a:ext cx="8784976" cy="5616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F2608C-F9FC-4D6C-B105-5CE57376D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168" y="3747418"/>
            <a:ext cx="9441523" cy="5544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Текст 3">
            <a:extLst>
              <a:ext uri="{FF2B5EF4-FFF2-40B4-BE49-F238E27FC236}">
                <a16:creationId xmlns:a16="http://schemas.microsoft.com/office/drawing/2014/main" id="{FF2C9A2C-1E63-4DBF-B2BD-120513DA09B5}"/>
              </a:ext>
            </a:extLst>
          </p:cNvPr>
          <p:cNvSpPr txBox="1">
            <a:spLocks/>
          </p:cNvSpPr>
          <p:nvPr/>
        </p:nvSpPr>
        <p:spPr>
          <a:xfrm>
            <a:off x="1174776" y="11682536"/>
            <a:ext cx="23114568" cy="1319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t">
            <a:normAutofit fontScale="70000" lnSpcReduction="20000"/>
          </a:bodyPr>
          <a:lstStyle>
            <a:lvl1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0" marR="0" indent="22860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0" marR="0" indent="45720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0" marR="0" indent="68580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0" marR="0" indent="91440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algn="l" hangingPunct="1"/>
            <a:r>
              <a:rPr lang="ru-RU" b="1" dirty="0">
                <a:solidFill>
                  <a:srgbClr val="FF0000"/>
                </a:solidFill>
                <a:latin typeface="+mn-lt"/>
              </a:rPr>
              <a:t>Важно знать! </a:t>
            </a:r>
            <a:r>
              <a:rPr lang="ru-RU" b="1" dirty="0">
                <a:latin typeface="+mn-lt"/>
              </a:rPr>
              <a:t>Университет уверенно развивает проектную деятельность, ориентируя дисциплины под задачи конкретных проектов. Таким образом, постепенно ядром обучения станут проекты, а дисциплины будут изучаться «под проект», с целью получения студентами необходимых знаний для его успешной реализации.</a:t>
            </a:r>
          </a:p>
          <a:p>
            <a:pPr algn="l" hangingPunct="1"/>
            <a:endParaRPr lang="ru-RU" b="1" dirty="0">
              <a:latin typeface="+mn-lt"/>
            </a:endParaRPr>
          </a:p>
          <a:p>
            <a:pPr algn="l" hangingPunct="1"/>
            <a:endParaRPr lang="ru-RU" b="1" dirty="0">
              <a:latin typeface="+mn-lt"/>
            </a:endParaRPr>
          </a:p>
          <a:p>
            <a:pPr algn="l" hangingPunct="1"/>
            <a:endParaRPr lang="ru-RU" b="1" dirty="0">
              <a:latin typeface="+mn-lt"/>
            </a:endParaRPr>
          </a:p>
          <a:p>
            <a:pPr algn="l" hangingPunct="1"/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2453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238672" y="2492547"/>
            <a:ext cx="23834648" cy="1127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48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Ярмарка проектов – специальный инструмент на портале НИУ ВШЭ, дающий возможность</a:t>
            </a:r>
            <a:endParaRPr sz="4800" b="1" cap="all" dirty="0">
              <a:solidFill>
                <a:srgbClr val="25395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11338744" y="911584"/>
            <a:ext cx="11366416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800" dirty="0"/>
              <a:t>Дирекция основных образовательных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10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659377"/>
              </p:ext>
            </p:extLst>
          </p:nvPr>
        </p:nvGraphicFramePr>
        <p:xfrm>
          <a:off x="1345870" y="4048443"/>
          <a:ext cx="21674400" cy="9188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043948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2638</Words>
  <Application>Microsoft Office PowerPoint</Application>
  <PresentationFormat>Произвольный</PresentationFormat>
  <Paragraphs>168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Narrow</vt:lpstr>
      <vt:lpstr>Helvetica</vt:lpstr>
      <vt:lpstr>Helvetica Light</vt:lpstr>
      <vt:lpstr>Helvetica Neue</vt:lpstr>
      <vt:lpstr>Wingdings</vt:lpstr>
      <vt:lpstr>White</vt:lpstr>
      <vt:lpstr>Презентация PowerPoint</vt:lpstr>
      <vt:lpstr>Зачем университету проекты?</vt:lpstr>
      <vt:lpstr>Презентация PowerPoint</vt:lpstr>
      <vt:lpstr>Презентация PowerPoint</vt:lpstr>
      <vt:lpstr>Студенты и преподаватели в проектной деятельности</vt:lpstr>
      <vt:lpstr>Студенты и преподаватели в проектной деятельности</vt:lpstr>
      <vt:lpstr>Студенты и преподаватели в проектной деятельности</vt:lpstr>
      <vt:lpstr>Студенты и преподаватели в проектной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Илларионова Анна Евгеньевна</cp:lastModifiedBy>
  <cp:revision>102</cp:revision>
  <dcterms:modified xsi:type="dcterms:W3CDTF">2021-10-27T10:02:09Z</dcterms:modified>
</cp:coreProperties>
</file>