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56" r:id="rId2"/>
    <p:sldId id="443" r:id="rId3"/>
    <p:sldId id="444" r:id="rId4"/>
    <p:sldId id="445" r:id="rId5"/>
    <p:sldId id="446" r:id="rId6"/>
    <p:sldId id="447" r:id="rId7"/>
    <p:sldId id="448" r:id="rId8"/>
    <p:sldId id="449" r:id="rId9"/>
    <p:sldId id="461" r:id="rId10"/>
    <p:sldId id="452" r:id="rId11"/>
    <p:sldId id="453" r:id="rId12"/>
    <p:sldId id="454" r:id="rId13"/>
    <p:sldId id="455" r:id="rId14"/>
    <p:sldId id="258" r:id="rId15"/>
    <p:sldId id="457" r:id="rId16"/>
    <p:sldId id="458" r:id="rId17"/>
    <p:sldId id="459" r:id="rId18"/>
    <p:sldId id="460" r:id="rId19"/>
    <p:sldId id="462" r:id="rId20"/>
    <p:sldId id="463" r:id="rId21"/>
    <p:sldId id="464" r:id="rId22"/>
    <p:sldId id="488" r:id="rId23"/>
    <p:sldId id="465" r:id="rId24"/>
    <p:sldId id="466" r:id="rId25"/>
    <p:sldId id="467" r:id="rId26"/>
    <p:sldId id="468" r:id="rId27"/>
    <p:sldId id="469" r:id="rId28"/>
    <p:sldId id="480" r:id="rId29"/>
    <p:sldId id="481" r:id="rId30"/>
    <p:sldId id="471" r:id="rId31"/>
    <p:sldId id="472" r:id="rId32"/>
    <p:sldId id="474" r:id="rId33"/>
    <p:sldId id="475" r:id="rId34"/>
    <p:sldId id="476" r:id="rId35"/>
    <p:sldId id="477" r:id="rId36"/>
    <p:sldId id="478" r:id="rId37"/>
    <p:sldId id="479" r:id="rId38"/>
    <p:sldId id="482" r:id="rId39"/>
    <p:sldId id="483" r:id="rId40"/>
    <p:sldId id="484" r:id="rId41"/>
    <p:sldId id="485" r:id="rId42"/>
    <p:sldId id="486" r:id="rId43"/>
    <p:sldId id="487" r:id="rId44"/>
    <p:sldId id="489" r:id="rId45"/>
    <p:sldId id="490" r:id="rId46"/>
    <p:sldId id="491" r:id="rId47"/>
    <p:sldId id="492" r:id="rId48"/>
    <p:sldId id="1486" r:id="rId49"/>
    <p:sldId id="1488" r:id="rId50"/>
    <p:sldId id="536" r:id="rId51"/>
    <p:sldId id="493" r:id="rId52"/>
    <p:sldId id="1489" r:id="rId53"/>
    <p:sldId id="1490" r:id="rId54"/>
    <p:sldId id="1492" r:id="rId55"/>
    <p:sldId id="1494" r:id="rId56"/>
    <p:sldId id="1491" r:id="rId57"/>
    <p:sldId id="494" r:id="rId58"/>
    <p:sldId id="1479" r:id="rId59"/>
    <p:sldId id="1495" r:id="rId60"/>
    <p:sldId id="1496" r:id="rId61"/>
    <p:sldId id="1497" r:id="rId62"/>
    <p:sldId id="1498" r:id="rId63"/>
    <p:sldId id="1499" r:id="rId64"/>
    <p:sldId id="1500" r:id="rId65"/>
    <p:sldId id="1501" r:id="rId6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2" d="100"/>
          <a:sy n="82" d="100"/>
        </p:scale>
        <p:origin x="720" y="1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0215A0-B4A9-4D2E-9636-292A0C1D2B67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0D8813-31F8-4998-90FA-EDDB129BFD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424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6CC05-F22C-4DF4-B33D-08CB510635B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87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B4778C-6BF4-485C-94EA-3BE30B85F7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194176A-514C-4501-A734-4F100E4200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218157-9082-46A8-A31C-DF1D16918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C1BE-BD76-4BF4-B99B-CBA2C066890C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D2FCAF-0E59-4B46-9081-0F769E77A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9D660A-83EA-49F5-BEDB-4C56651F2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1E36-8A69-4A1B-8197-B8BAEC561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2036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785922-6F7C-4713-BEF2-76E80AA0B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1090B83-0845-422B-88BF-AECCF29E5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D870A8-F760-4EBC-8A60-658E2E800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C1BE-BD76-4BF4-B99B-CBA2C066890C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DCFE71-61C2-4F7D-9273-66CAC91D9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857643-FF8F-4A01-B315-2D751602F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1E36-8A69-4A1B-8197-B8BAEC561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802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169CA20-7FD7-49CE-9675-58384BCEC7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BF060AA-1092-4515-ACD1-DD39105537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A3D45A-5A30-4F68-A686-143619723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C1BE-BD76-4BF4-B99B-CBA2C066890C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58C73E-6D52-409E-B2AF-A0AF8E66E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E45ECB-EF04-47AB-A870-510C45D1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1E36-8A69-4A1B-8197-B8BAEC561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754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FB9C36-7075-45AE-99E3-EF9627094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2C1F23-0EB8-4266-AF1D-CF6651E43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DA9AC7-FDA1-4079-AA30-4B4BA1D44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C1BE-BD76-4BF4-B99B-CBA2C066890C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2F49D3-CA38-40F4-8E28-561BAB4B2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E683A7-85CF-4518-B700-79711B2F1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1E36-8A69-4A1B-8197-B8BAEC561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569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1E40C2-B307-4E75-A09C-D29289901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BE847C-5B20-43D1-86C2-CCECA2BB38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8CB20E-6AD7-462A-8571-4352D33E8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C1BE-BD76-4BF4-B99B-CBA2C066890C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311221-5F12-49F2-890D-254F9C04D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B479D5-B250-404C-8B3D-8EEB910E2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1E36-8A69-4A1B-8197-B8BAEC561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464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AF40AA-7319-4F45-B168-27339E996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7E8B29-84AE-417F-92DB-E543DEB1AC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0512B89-997D-4F56-A95B-F98266A950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5A1147-C918-44A3-B331-38F794864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C1BE-BD76-4BF4-B99B-CBA2C066890C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CE8709-DF1E-4B72-8765-97B31057E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30C7A6-711E-41AA-AF39-2E1377314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1E36-8A69-4A1B-8197-B8BAEC561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990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CE3A36-F20D-40C8-ACA9-05DA151F1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13A741-3F66-488B-A5C0-F23A04504A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297E9F1-87BB-44BF-B0DD-0705626FD1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EE72BBD-BD29-45F5-AA8C-F4FD8EAF37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8504994-9610-4219-AF70-59DFC6533D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7A75D2A-D949-426D-8F39-9CDCA95AA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C1BE-BD76-4BF4-B99B-CBA2C066890C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3883CB8-ABFB-4ECC-B28B-F6B587517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A045099-547B-4B2A-A93D-D6BD3E29C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1E36-8A69-4A1B-8197-B8BAEC561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038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B257D-6B5F-45BE-856F-3E67ED38F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ADB7FAE-5C2A-41FE-BFC6-593C21332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C1BE-BD76-4BF4-B99B-CBA2C066890C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F625F61-7CC5-4E5C-9618-12EC2259B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E27A909-7C36-44D5-9C36-BCBE042F2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1E36-8A69-4A1B-8197-B8BAEC561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626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2AB1E8-17A9-42EE-96D3-0B53BB511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C1BE-BD76-4BF4-B99B-CBA2C066890C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F7B0EE4-EA2B-47B6-B9D9-5F06A354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B5FF64B-1B31-4BE6-9525-D5093BACD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1E36-8A69-4A1B-8197-B8BAEC561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170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5762BE-AA3F-462B-B8C5-62676C882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443468-8515-41F9-B733-B357D9B62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DF0E5F0-4E26-4324-A1AE-9F105BDE63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578E37F-8137-4559-82D2-2B733DEB7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C1BE-BD76-4BF4-B99B-CBA2C066890C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05145AA-534A-4A33-A1F3-9772E7601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E30B73-8F2A-47EE-8C1C-294A9A586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1E36-8A69-4A1B-8197-B8BAEC561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478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211E9C-9F48-426B-BBA9-B9583DC43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D36E960-D4ED-43E2-AD22-3D534C204F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7734E82-6424-434C-96FC-39A1EE78F5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7A2236C-78CC-45A6-9141-27B344A2D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C1BE-BD76-4BF4-B99B-CBA2C066890C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73779A-99F3-49A8-9F75-81C2C8BC7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73CBE3-EE1D-4420-9B80-002455533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1E36-8A69-4A1B-8197-B8BAEC561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38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E36393-FAB5-4422-BDFD-4FE171240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7F06D7-E048-43A8-BD2F-D4E84BF23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D7AFBD-6CC0-4B39-BC7B-01F27D29F1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9C1BE-BD76-4BF4-B99B-CBA2C066890C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E9B95C-C659-42D0-9B85-8E2257E44E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DD67A9-1C43-4FDC-A202-E35082DA57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C01E36-8A69-4A1B-8197-B8BAEC561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243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311874-6F43-47A4-80FF-83BC47A8BB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Власть и насилие на Востоке и Западе: два пути развития мировых цивилизаций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36A4692-EBDF-40E2-BDD9-5F0652B2C4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Доктор исторических наук, </a:t>
            </a:r>
          </a:p>
          <a:p>
            <a:r>
              <a:rPr lang="ru-RU" dirty="0"/>
              <a:t>профессор Школы исторических наук</a:t>
            </a:r>
          </a:p>
          <a:p>
            <a:r>
              <a:rPr lang="ru-RU" dirty="0"/>
              <a:t>НИУ-ВШЭ    Рябинин Алексей Леонидович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13049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717147-CC30-4FA9-BE3B-1BDE88B95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680534" cy="1325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6EC389-9B97-4CEC-ADDB-7C78B2938C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35641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	Сын </a:t>
            </a:r>
            <a:r>
              <a:rPr lang="ru-RU" dirty="0" err="1"/>
              <a:t>Саргона</a:t>
            </a:r>
            <a:r>
              <a:rPr lang="ru-RU" dirty="0"/>
              <a:t> </a:t>
            </a:r>
          </a:p>
          <a:p>
            <a:pPr marL="0" indent="0">
              <a:buNone/>
            </a:pPr>
            <a:r>
              <a:rPr lang="ru-RU" dirty="0"/>
              <a:t>	- </a:t>
            </a:r>
            <a:r>
              <a:rPr lang="ru-RU" b="1" dirty="0" err="1"/>
              <a:t>Римуш</a:t>
            </a:r>
            <a:endParaRPr lang="ru-RU" b="1" dirty="0"/>
          </a:p>
          <a:p>
            <a:pPr marL="0" indent="0">
              <a:buNone/>
            </a:pPr>
            <a:r>
              <a:rPr lang="ru-RU" b="1" dirty="0"/>
              <a:t>физически уничтожал </a:t>
            </a:r>
          </a:p>
          <a:p>
            <a:pPr marL="0" indent="0">
              <a:buNone/>
            </a:pPr>
            <a:r>
              <a:rPr lang="ru-RU" b="1" dirty="0"/>
              <a:t>	огромные массы</a:t>
            </a:r>
          </a:p>
          <a:p>
            <a:pPr marL="0" indent="0">
              <a:buNone/>
            </a:pPr>
            <a:r>
              <a:rPr lang="ru-RU" b="1" dirty="0"/>
              <a:t>населения</a:t>
            </a:r>
          </a:p>
          <a:p>
            <a:pPr marL="0" indent="0">
              <a:buNone/>
            </a:pPr>
            <a:r>
              <a:rPr lang="ru-RU" dirty="0"/>
              <a:t>      сопротивляющееся </a:t>
            </a:r>
          </a:p>
          <a:p>
            <a:pPr marL="0" indent="0">
              <a:buNone/>
            </a:pPr>
            <a:r>
              <a:rPr lang="ru-RU" dirty="0"/>
              <a:t>восстающих </a:t>
            </a:r>
          </a:p>
          <a:p>
            <a:pPr marL="0" indent="0">
              <a:buNone/>
            </a:pPr>
            <a:r>
              <a:rPr lang="ru-RU" dirty="0"/>
              <a:t>	городов;</a:t>
            </a:r>
          </a:p>
          <a:p>
            <a:endParaRPr lang="ru-RU" dirty="0"/>
          </a:p>
        </p:txBody>
      </p:sp>
      <p:pic>
        <p:nvPicPr>
          <p:cNvPr id="4" name="Picture 2" descr="Римуш участвует в избиении пленных. Фрагмент стелы Римуша, обнаруженный Э. де Сарзеком в Телло. Лувр">
            <a:extLst>
              <a:ext uri="{FF2B5EF4-FFF2-40B4-BE49-F238E27FC236}">
                <a16:creationId xmlns:a16="http://schemas.microsoft.com/office/drawing/2014/main" id="{D977102C-6489-4961-A126-AEFCAB020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293" y="0"/>
            <a:ext cx="7060707" cy="646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125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02DC42-C82D-435C-8D9C-73134E266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C4DC05-657E-4227-8133-C9C0821CA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94429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	</a:t>
            </a:r>
            <a:r>
              <a:rPr lang="ru-RU" b="1" dirty="0"/>
              <a:t>Апофеозом жестокости </a:t>
            </a:r>
          </a:p>
          <a:p>
            <a:pPr marL="0" indent="0">
              <a:buNone/>
            </a:pPr>
            <a:r>
              <a:rPr lang="ru-RU" b="1" dirty="0"/>
              <a:t>восточного деспотического </a:t>
            </a:r>
          </a:p>
          <a:p>
            <a:pPr marL="0" indent="0">
              <a:buNone/>
            </a:pPr>
            <a:r>
              <a:rPr lang="ru-RU" b="1" dirty="0"/>
              <a:t>	государства явилась </a:t>
            </a:r>
          </a:p>
          <a:p>
            <a:pPr marL="0" indent="0">
              <a:buNone/>
            </a:pPr>
            <a:r>
              <a:rPr lang="ru-RU" b="1" dirty="0"/>
              <a:t>Ассирия </a:t>
            </a:r>
            <a:r>
              <a:rPr lang="ru-RU" dirty="0"/>
              <a:t>– цари которой </a:t>
            </a:r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b="1" dirty="0"/>
              <a:t>разрушали </a:t>
            </a:r>
          </a:p>
          <a:p>
            <a:pPr marL="0" indent="0">
              <a:buNone/>
            </a:pPr>
            <a:r>
              <a:rPr lang="ru-RU" b="1" dirty="0"/>
              <a:t>покоренные ею государства</a:t>
            </a:r>
          </a:p>
          <a:p>
            <a:pPr marL="0" indent="0">
              <a:buNone/>
            </a:pPr>
            <a:r>
              <a:rPr lang="ru-RU" b="1" dirty="0"/>
              <a:t>	и переселяли целые </a:t>
            </a:r>
          </a:p>
          <a:p>
            <a:pPr marL="0" indent="0">
              <a:buNone/>
            </a:pPr>
            <a:r>
              <a:rPr lang="ru-RU" b="1" dirty="0"/>
              <a:t>подвластные ей народы  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 descr="Тиглатпаласар III — Википедия">
            <a:extLst>
              <a:ext uri="{FF2B5EF4-FFF2-40B4-BE49-F238E27FC236}">
                <a16:creationId xmlns:a16="http://schemas.microsoft.com/office/drawing/2014/main" id="{F0DB5979-46CA-41BB-ACAF-F4C386394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565" y="0"/>
            <a:ext cx="6572435" cy="698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01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185F1D-78F9-489A-AAF2-3FFE59D35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31DAA8-6EBD-4F76-870E-CBF6CE867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88402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	</a:t>
            </a:r>
            <a:r>
              <a:rPr lang="ru-RU" b="1" dirty="0"/>
              <a:t>Продолжателем </a:t>
            </a:r>
          </a:p>
          <a:p>
            <a:pPr marL="0" indent="0">
              <a:buNone/>
            </a:pPr>
            <a:r>
              <a:rPr lang="ru-RU" b="1" dirty="0"/>
              <a:t>этой ближневосточной </a:t>
            </a:r>
          </a:p>
          <a:p>
            <a:pPr marL="0" indent="0">
              <a:buNone/>
            </a:pPr>
            <a:r>
              <a:rPr lang="ru-RU" b="1" dirty="0"/>
              <a:t>	традиции была </a:t>
            </a:r>
          </a:p>
          <a:p>
            <a:pPr marL="0" indent="0">
              <a:buNone/>
            </a:pPr>
            <a:r>
              <a:rPr lang="ru-RU" b="1" dirty="0"/>
              <a:t>Персия, </a:t>
            </a:r>
            <a:r>
              <a:rPr lang="ru-RU" dirty="0"/>
              <a:t>цари которой </a:t>
            </a:r>
          </a:p>
          <a:p>
            <a:pPr marL="0" indent="0">
              <a:buNone/>
            </a:pPr>
            <a:r>
              <a:rPr lang="ru-RU" dirty="0"/>
              <a:t>	создали </a:t>
            </a:r>
            <a:r>
              <a:rPr lang="ru-RU" b="1" dirty="0"/>
              <a:t>мощную </a:t>
            </a:r>
          </a:p>
          <a:p>
            <a:pPr marL="0" indent="0">
              <a:buNone/>
            </a:pPr>
            <a:r>
              <a:rPr lang="ru-RU" b="1" dirty="0"/>
              <a:t>империю</a:t>
            </a:r>
            <a:r>
              <a:rPr lang="ru-RU" dirty="0"/>
              <a:t>, армия которой</a:t>
            </a:r>
          </a:p>
          <a:p>
            <a:pPr marL="0" indent="0">
              <a:buNone/>
            </a:pPr>
            <a:r>
              <a:rPr lang="ru-RU" dirty="0"/>
              <a:t>	была самой </a:t>
            </a:r>
          </a:p>
          <a:p>
            <a:pPr marL="0" indent="0">
              <a:buNone/>
            </a:pPr>
            <a:r>
              <a:rPr lang="ru-RU" b="1" dirty="0"/>
              <a:t>сильной в древнем мире </a:t>
            </a:r>
          </a:p>
        </p:txBody>
      </p:sp>
      <p:pic>
        <p:nvPicPr>
          <p:cNvPr id="2050" name="Picture 2" descr="Древняя Персия: ее история, религия и культура">
            <a:extLst>
              <a:ext uri="{FF2B5EF4-FFF2-40B4-BE49-F238E27FC236}">
                <a16:creationId xmlns:a16="http://schemas.microsoft.com/office/drawing/2014/main" id="{67832E83-3E4F-47D7-B3BA-60416C332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602" y="-1"/>
            <a:ext cx="6932535" cy="719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521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9DEFB-9E83-406A-BD15-B704BDED7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29DA0E-8185-4C2D-AC62-635A87E28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13847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	На другом конце мира </a:t>
            </a:r>
          </a:p>
          <a:p>
            <a:pPr marL="0" indent="0">
              <a:buNone/>
            </a:pPr>
            <a:r>
              <a:rPr lang="ru-RU" dirty="0"/>
              <a:t>в Древнем Китае – после «феодализма» </a:t>
            </a:r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dirty="0" err="1"/>
              <a:t>чжоуских</a:t>
            </a:r>
            <a:r>
              <a:rPr lang="ru-RU" dirty="0"/>
              <a:t> государств «</a:t>
            </a:r>
            <a:r>
              <a:rPr lang="ru-RU" dirty="0" err="1"/>
              <a:t>Чуньцю</a:t>
            </a:r>
            <a:r>
              <a:rPr lang="ru-RU" dirty="0"/>
              <a:t>» </a:t>
            </a:r>
          </a:p>
          <a:p>
            <a:pPr marL="0" indent="0">
              <a:buNone/>
            </a:pPr>
            <a:r>
              <a:rPr lang="ru-RU" dirty="0"/>
              <a:t> и периода Борющихся царств  (</a:t>
            </a:r>
            <a:r>
              <a:rPr lang="ru-RU" dirty="0" err="1"/>
              <a:t>Чжаньго</a:t>
            </a:r>
            <a:r>
              <a:rPr lang="ru-RU" dirty="0"/>
              <a:t>)</a:t>
            </a:r>
          </a:p>
          <a:p>
            <a:pPr marL="0" indent="0">
              <a:buNone/>
            </a:pPr>
            <a:r>
              <a:rPr lang="ru-RU" dirty="0"/>
              <a:t>	 в результате кровавой борьбы </a:t>
            </a:r>
          </a:p>
          <a:p>
            <a:pPr marL="0" indent="0">
              <a:buNone/>
            </a:pPr>
            <a:r>
              <a:rPr lang="ru-RU" dirty="0"/>
              <a:t>царства Цинь (только один полководец </a:t>
            </a:r>
          </a:p>
          <a:p>
            <a:pPr marL="0" indent="0">
              <a:buNone/>
            </a:pPr>
            <a:r>
              <a:rPr lang="ru-RU" dirty="0"/>
              <a:t>	Бай Ци уничтожил 900 тысяч человек)</a:t>
            </a:r>
          </a:p>
          <a:p>
            <a:pPr marL="0" indent="0">
              <a:buNone/>
            </a:pPr>
            <a:r>
              <a:rPr lang="ru-RU" dirty="0"/>
              <a:t>Цинь Шихуан в 221 г. до </a:t>
            </a:r>
            <a:r>
              <a:rPr lang="ru-RU" dirty="0" err="1"/>
              <a:t>х.э</a:t>
            </a:r>
            <a:r>
              <a:rPr lang="ru-RU" dirty="0"/>
              <a:t>. создал первую</a:t>
            </a:r>
          </a:p>
          <a:p>
            <a:pPr marL="0" indent="0">
              <a:buNone/>
            </a:pPr>
            <a:r>
              <a:rPr lang="ru-RU" dirty="0"/>
              <a:t>	единую китайскую империю.</a:t>
            </a:r>
          </a:p>
        </p:txBody>
      </p:sp>
      <p:pic>
        <p:nvPicPr>
          <p:cNvPr id="4" name="Picture 4" descr="https://storage.yandexcloud.net/wr4img/362175_50__049.png">
            <a:extLst>
              <a:ext uri="{FF2B5EF4-FFF2-40B4-BE49-F238E27FC236}">
                <a16:creationId xmlns:a16="http://schemas.microsoft.com/office/drawing/2014/main" id="{49089463-08C7-43B5-92B4-107DD7C16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206" y="0"/>
            <a:ext cx="43603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3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 Островные цивилизации в Древней Греции:</a:t>
            </a:r>
            <a:br>
              <a:rPr lang="ru-RU" sz="4000" dirty="0"/>
            </a:br>
            <a:r>
              <a:rPr lang="ru-RU" sz="4000" dirty="0"/>
              <a:t>      </a:t>
            </a:r>
            <a:r>
              <a:rPr lang="ru-RU" sz="4000" dirty="0" err="1"/>
              <a:t>Кикладская</a:t>
            </a:r>
            <a:r>
              <a:rPr lang="ru-RU" sz="4000" dirty="0"/>
              <a:t>, Минойская и Микенская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665249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	</a:t>
            </a:r>
            <a:r>
              <a:rPr lang="ru-RU" sz="2800" dirty="0"/>
              <a:t> Островные цивилизации</a:t>
            </a:r>
          </a:p>
          <a:p>
            <a:pPr marL="0" indent="0">
              <a:buNone/>
            </a:pPr>
            <a:r>
              <a:rPr lang="ru-RU" sz="2800" dirty="0"/>
              <a:t> в Древней Греции -</a:t>
            </a:r>
            <a:endParaRPr lang="ru-RU" dirty="0"/>
          </a:p>
          <a:p>
            <a:pPr marL="0" indent="0">
              <a:buNone/>
            </a:pPr>
            <a:r>
              <a:rPr lang="ru-RU" sz="2800" dirty="0"/>
              <a:t>	     </a:t>
            </a:r>
            <a:r>
              <a:rPr lang="ru-RU" sz="2800" dirty="0" err="1"/>
              <a:t>Кикладская</a:t>
            </a:r>
            <a:r>
              <a:rPr lang="ru-RU" sz="2800" dirty="0"/>
              <a:t>, Минойская и </a:t>
            </a:r>
          </a:p>
          <a:p>
            <a:pPr marL="0" indent="0">
              <a:buNone/>
            </a:pPr>
            <a:r>
              <a:rPr lang="ru-RU" sz="2800" dirty="0"/>
              <a:t>Микенская – не </a:t>
            </a:r>
            <a:r>
              <a:rPr lang="ru-RU" sz="2800" dirty="0" err="1"/>
              <a:t>не</a:t>
            </a:r>
            <a:r>
              <a:rPr lang="ru-RU" sz="2800" dirty="0"/>
              <a:t> были «западными»</a:t>
            </a:r>
          </a:p>
          <a:p>
            <a:pPr marL="0" indent="0">
              <a:buNone/>
            </a:pPr>
            <a:r>
              <a:rPr lang="ru-RU" dirty="0"/>
              <a:t>	цивилизациями</a:t>
            </a:r>
            <a:r>
              <a:rPr lang="ru-RU" sz="2800" dirty="0"/>
              <a:t> –</a:t>
            </a:r>
          </a:p>
          <a:p>
            <a:pPr marL="0" indent="0">
              <a:buNone/>
            </a:pPr>
            <a:r>
              <a:rPr lang="ru-RU" dirty="0"/>
              <a:t>- это были восточные деспотические </a:t>
            </a:r>
            <a:endParaRPr lang="ru-RU" sz="2800" dirty="0"/>
          </a:p>
          <a:p>
            <a:pPr marL="0" indent="0">
              <a:buNone/>
            </a:pPr>
            <a:r>
              <a:rPr lang="ru-RU" dirty="0"/>
              <a:t>	государства в Европе. </a:t>
            </a:r>
            <a:r>
              <a:rPr lang="ru-RU" b="1" dirty="0"/>
              <a:t>	</a:t>
            </a:r>
          </a:p>
        </p:txBody>
      </p:sp>
      <p:pic>
        <p:nvPicPr>
          <p:cNvPr id="6" name="Picture 2" descr="https://nplus1.ru/images/2017/08/03/74410280dae358bbe4f8954bb741e609.jpg">
            <a:extLst>
              <a:ext uri="{FF2B5EF4-FFF2-40B4-BE49-F238E27FC236}">
                <a16:creationId xmlns:a16="http://schemas.microsoft.com/office/drawing/2014/main" id="{A0EA2567-90E0-4688-9457-404F94678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394" y="1473694"/>
            <a:ext cx="5245606" cy="181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img.wikireading.ru/404805_1_i_017.jpg">
            <a:extLst>
              <a:ext uri="{FF2B5EF4-FFF2-40B4-BE49-F238E27FC236}">
                <a16:creationId xmlns:a16="http://schemas.microsoft.com/office/drawing/2014/main" id="{BBAEEFF2-F6C4-4A00-A8C8-F40E5B116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394" y="3289176"/>
            <a:ext cx="5245606" cy="171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upload.wikimedia.org/wikipedia/commons/thumb/c/c4/Lerna1.JPG/300px-Lerna1.JPG">
            <a:extLst>
              <a:ext uri="{FF2B5EF4-FFF2-40B4-BE49-F238E27FC236}">
                <a16:creationId xmlns:a16="http://schemas.microsoft.com/office/drawing/2014/main" id="{0C775C83-D9DF-4F16-A9C7-E49C62B9A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394" y="4752727"/>
            <a:ext cx="5245606" cy="215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932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983F1F-A5EA-451F-A23C-E14CB47B9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3217EC-624F-4AA2-A4AD-B0CDE2404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90748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	Только </a:t>
            </a:r>
          </a:p>
          <a:p>
            <a:pPr marL="0" indent="0">
              <a:buNone/>
            </a:pPr>
            <a:r>
              <a:rPr lang="ru-RU" dirty="0"/>
              <a:t>в Гомеровской Греции</a:t>
            </a:r>
          </a:p>
          <a:p>
            <a:pPr marL="0" indent="0">
              <a:buNone/>
            </a:pPr>
            <a:r>
              <a:rPr lang="ru-RU" dirty="0"/>
              <a:t>            (</a:t>
            </a:r>
            <a:r>
              <a:rPr lang="en-US" dirty="0"/>
              <a:t>XI –IX </a:t>
            </a:r>
            <a:r>
              <a:rPr lang="ru-RU" dirty="0" err="1"/>
              <a:t>вв</a:t>
            </a:r>
            <a:r>
              <a:rPr lang="ru-RU" dirty="0"/>
              <a:t> до </a:t>
            </a:r>
            <a:r>
              <a:rPr lang="ru-RU" dirty="0" err="1"/>
              <a:t>х.э</a:t>
            </a:r>
            <a:r>
              <a:rPr lang="ru-RU" dirty="0"/>
              <a:t>.)</a:t>
            </a:r>
          </a:p>
          <a:p>
            <a:pPr marL="0" indent="0">
              <a:buNone/>
            </a:pPr>
            <a:r>
              <a:rPr lang="ru-RU" dirty="0"/>
              <a:t> – начинается </a:t>
            </a:r>
          </a:p>
          <a:p>
            <a:pPr marL="0" indent="0">
              <a:buNone/>
            </a:pPr>
            <a:r>
              <a:rPr lang="ru-RU" dirty="0"/>
              <a:t>	медленный переход </a:t>
            </a:r>
          </a:p>
          <a:p>
            <a:pPr marL="0" indent="0">
              <a:buNone/>
            </a:pPr>
            <a:r>
              <a:rPr lang="ru-RU" dirty="0"/>
              <a:t>к обществу «западного» </a:t>
            </a:r>
          </a:p>
          <a:p>
            <a:pPr marL="0" indent="0">
              <a:buNone/>
            </a:pPr>
            <a:r>
              <a:rPr lang="ru-RU" dirty="0"/>
              <a:t>    типа – появляется самый</a:t>
            </a:r>
          </a:p>
          <a:p>
            <a:pPr marL="0" indent="0">
              <a:buNone/>
            </a:pPr>
            <a:r>
              <a:rPr lang="ru-RU" dirty="0"/>
              <a:t>примитивный полис и </a:t>
            </a:r>
          </a:p>
          <a:p>
            <a:pPr marL="0" indent="0">
              <a:buNone/>
            </a:pPr>
            <a:r>
              <a:rPr lang="ru-RU" dirty="0"/>
              <a:t>	оппозиция в </a:t>
            </a:r>
          </a:p>
          <a:p>
            <a:pPr marL="0" indent="0">
              <a:buNone/>
            </a:pPr>
            <a:r>
              <a:rPr lang="ru-RU" dirty="0"/>
              <a:t>Народном собрании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 descr="Одиссей и богиня Цирцея - Русская историческая библиотека">
            <a:extLst>
              <a:ext uri="{FF2B5EF4-FFF2-40B4-BE49-F238E27FC236}">
                <a16:creationId xmlns:a16="http://schemas.microsoft.com/office/drawing/2014/main" id="{F3815FEF-99CE-4667-9B77-17B69C9B1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697" y="-52387"/>
            <a:ext cx="7380303" cy="668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4628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FB4A9E-233F-4D7D-87F4-12FBDB972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408503" cy="1325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C92C20-0C8B-4001-84BA-8258016C85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68301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	Лишь в Архаической </a:t>
            </a:r>
          </a:p>
          <a:p>
            <a:pPr marL="0" indent="0">
              <a:buNone/>
            </a:pPr>
            <a:r>
              <a:rPr lang="ru-RU" dirty="0"/>
              <a:t>Греции (</a:t>
            </a:r>
            <a:r>
              <a:rPr lang="en-US" dirty="0"/>
              <a:t>VIII – VII </a:t>
            </a:r>
            <a:r>
              <a:rPr lang="ru-RU" dirty="0"/>
              <a:t>вв. до </a:t>
            </a:r>
            <a:r>
              <a:rPr lang="ru-RU" dirty="0" err="1"/>
              <a:t>х.э</a:t>
            </a:r>
            <a:r>
              <a:rPr lang="ru-RU" dirty="0"/>
              <a:t>.)</a:t>
            </a:r>
          </a:p>
          <a:p>
            <a:pPr marL="0" indent="0">
              <a:buNone/>
            </a:pPr>
            <a:r>
              <a:rPr lang="ru-RU" dirty="0"/>
              <a:t>	появляется </a:t>
            </a:r>
          </a:p>
          <a:p>
            <a:pPr marL="0" indent="0">
              <a:buNone/>
            </a:pPr>
            <a:r>
              <a:rPr lang="ru-RU" dirty="0"/>
              <a:t>противопоставление  </a:t>
            </a:r>
          </a:p>
          <a:p>
            <a:pPr marL="0" indent="0">
              <a:buNone/>
            </a:pPr>
            <a:r>
              <a:rPr lang="ru-RU" dirty="0"/>
              <a:t>	городского полиса и </a:t>
            </a:r>
          </a:p>
          <a:p>
            <a:pPr marL="0" indent="0">
              <a:buNone/>
            </a:pPr>
            <a:r>
              <a:rPr lang="ru-RU" dirty="0"/>
              <a:t>сельской округи – зародыши</a:t>
            </a:r>
          </a:p>
          <a:p>
            <a:pPr marL="0" indent="0">
              <a:buNone/>
            </a:pPr>
            <a:r>
              <a:rPr lang="ru-RU" dirty="0"/>
              <a:t>	демократического </a:t>
            </a:r>
          </a:p>
          <a:p>
            <a:pPr marL="0" indent="0">
              <a:buNone/>
            </a:pPr>
            <a:r>
              <a:rPr lang="ru-RU" dirty="0"/>
              <a:t>	общества.</a:t>
            </a:r>
          </a:p>
        </p:txBody>
      </p:sp>
      <p:pic>
        <p:nvPicPr>
          <p:cNvPr id="4098" name="Picture 2" descr="Греческий полис">
            <a:extLst>
              <a:ext uri="{FF2B5EF4-FFF2-40B4-BE49-F238E27FC236}">
                <a16:creationId xmlns:a16="http://schemas.microsoft.com/office/drawing/2014/main" id="{7B5C8D2A-7ED2-4F4E-A151-AC3C5B916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729" y="-146050"/>
            <a:ext cx="7146525" cy="639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57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E304F5-D716-4090-B3CC-B9EAF950F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559423" cy="1325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0DA71E-25F2-4ED3-A7DE-052820373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76674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	Но лишь в Классической </a:t>
            </a:r>
          </a:p>
          <a:p>
            <a:pPr marL="0" indent="0">
              <a:buNone/>
            </a:pPr>
            <a:r>
              <a:rPr lang="ru-RU" dirty="0"/>
              <a:t>Греции (</a:t>
            </a:r>
            <a:r>
              <a:rPr lang="en-US" dirty="0"/>
              <a:t>VI – IV </a:t>
            </a:r>
            <a:r>
              <a:rPr lang="ru-RU" dirty="0"/>
              <a:t>вв. до </a:t>
            </a:r>
            <a:r>
              <a:rPr lang="ru-RU" dirty="0" err="1"/>
              <a:t>х.э</a:t>
            </a:r>
            <a:r>
              <a:rPr lang="ru-RU" dirty="0"/>
              <a:t>.) –</a:t>
            </a:r>
          </a:p>
          <a:p>
            <a:pPr marL="0" indent="0">
              <a:buNone/>
            </a:pPr>
            <a:r>
              <a:rPr lang="ru-RU" dirty="0"/>
              <a:t>	- происходит расцвет </a:t>
            </a:r>
          </a:p>
          <a:p>
            <a:pPr marL="0" indent="0">
              <a:buNone/>
            </a:pPr>
            <a:r>
              <a:rPr lang="ru-RU" dirty="0"/>
              <a:t>основных характеристик </a:t>
            </a:r>
          </a:p>
          <a:p>
            <a:pPr marL="0" indent="0">
              <a:buNone/>
            </a:pPr>
            <a:r>
              <a:rPr lang="ru-RU" dirty="0"/>
              <a:t>	«западного общества»:</a:t>
            </a:r>
          </a:p>
          <a:p>
            <a:pPr marL="0" indent="0">
              <a:buNone/>
            </a:pPr>
            <a:r>
              <a:rPr lang="ru-RU" dirty="0"/>
              <a:t>1)Городского самоуправления,</a:t>
            </a:r>
          </a:p>
          <a:p>
            <a:pPr marL="0" indent="0">
              <a:buNone/>
            </a:pPr>
            <a:r>
              <a:rPr lang="ru-RU" dirty="0"/>
              <a:t>2)Корпоративной и частной	</a:t>
            </a:r>
          </a:p>
          <a:p>
            <a:pPr marL="0" indent="0">
              <a:buNone/>
            </a:pPr>
            <a:r>
              <a:rPr lang="ru-RU" dirty="0"/>
              <a:t>	собственности;</a:t>
            </a:r>
          </a:p>
          <a:p>
            <a:pPr marL="0" indent="0">
              <a:buNone/>
            </a:pPr>
            <a:r>
              <a:rPr lang="ru-RU" dirty="0"/>
              <a:t>3) Самых различных форм </a:t>
            </a:r>
          </a:p>
          <a:p>
            <a:pPr marL="0" indent="0">
              <a:buNone/>
            </a:pPr>
            <a:r>
              <a:rPr lang="ru-RU" dirty="0"/>
              <a:t>власти, включая демократию.   </a:t>
            </a:r>
          </a:p>
        </p:txBody>
      </p:sp>
      <p:pic>
        <p:nvPicPr>
          <p:cNvPr id="5122" name="Picture 2" descr="Система образования Древних Рима и Греции: что из этого используется нами?  - сервис Buki">
            <a:extLst>
              <a:ext uri="{FF2B5EF4-FFF2-40B4-BE49-F238E27FC236}">
                <a16:creationId xmlns:a16="http://schemas.microsoft.com/office/drawing/2014/main" id="{E4477735-E6B0-4A91-BCA6-64EA5D61C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623" y="-115409"/>
            <a:ext cx="67943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443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31C9A0-E7B9-48EF-83AB-E925D65B5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66965" cy="1325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30988C-79DC-487B-89F1-95F4DDD503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26763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	Реформы Солона</a:t>
            </a:r>
          </a:p>
          <a:p>
            <a:pPr>
              <a:buFontTx/>
              <a:buChar char="-"/>
            </a:pPr>
            <a:r>
              <a:rPr lang="ru-RU" dirty="0"/>
              <a:t>передача управления</a:t>
            </a:r>
          </a:p>
          <a:p>
            <a:pPr marL="0" indent="0">
              <a:buNone/>
            </a:pPr>
            <a:r>
              <a:rPr lang="ru-RU" dirty="0"/>
              <a:t>	богатым людям</a:t>
            </a:r>
          </a:p>
          <a:p>
            <a:pPr>
              <a:buFontTx/>
              <a:buChar char="-"/>
            </a:pPr>
            <a:r>
              <a:rPr lang="ru-RU" dirty="0"/>
              <a:t>первое в мире </a:t>
            </a:r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dirty="0" err="1"/>
              <a:t>политийное</a:t>
            </a:r>
            <a:r>
              <a:rPr lang="ru-RU" dirty="0"/>
              <a:t> </a:t>
            </a:r>
          </a:p>
          <a:p>
            <a:pPr marL="0" indent="0">
              <a:buNone/>
            </a:pPr>
            <a:r>
              <a:rPr lang="ru-RU" dirty="0"/>
              <a:t>устройство правления</a:t>
            </a:r>
          </a:p>
          <a:p>
            <a:pPr marL="0" indent="0">
              <a:buNone/>
            </a:pPr>
            <a:r>
              <a:rPr lang="ru-RU" dirty="0"/>
              <a:t>	состоятельного</a:t>
            </a:r>
          </a:p>
          <a:p>
            <a:pPr marL="0" indent="0">
              <a:buNone/>
            </a:pPr>
            <a:r>
              <a:rPr lang="ru-RU" dirty="0"/>
              <a:t>	класса.    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BF9F00EF-187F-4FF3-BD07-9D7622163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943" y="0"/>
            <a:ext cx="73980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1149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8D5972-590A-4147-A8C2-20BEFDAC4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925932" cy="1325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51D58B-E6D7-48B7-ABFC-63D3CD4F3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645023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	Завоевания </a:t>
            </a:r>
          </a:p>
          <a:p>
            <a:pPr marL="0" indent="0">
              <a:buNone/>
            </a:pPr>
            <a:r>
              <a:rPr lang="ru-RU" dirty="0"/>
              <a:t>Александра </a:t>
            </a:r>
          </a:p>
          <a:p>
            <a:pPr marL="0" indent="0">
              <a:buNone/>
            </a:pPr>
            <a:r>
              <a:rPr lang="ru-RU" dirty="0"/>
              <a:t>	Македонского</a:t>
            </a:r>
          </a:p>
          <a:p>
            <a:pPr marL="0" indent="0">
              <a:buNone/>
            </a:pPr>
            <a:r>
              <a:rPr lang="ru-RU" dirty="0"/>
              <a:t>и распространение </a:t>
            </a:r>
          </a:p>
          <a:p>
            <a:pPr marL="0" indent="0">
              <a:buNone/>
            </a:pPr>
            <a:r>
              <a:rPr lang="ru-RU" dirty="0"/>
              <a:t>	«западной» </a:t>
            </a:r>
          </a:p>
          <a:p>
            <a:pPr marL="0" indent="0">
              <a:buNone/>
            </a:pPr>
            <a:r>
              <a:rPr lang="ru-RU" dirty="0"/>
              <a:t>модели на часть</a:t>
            </a:r>
          </a:p>
          <a:p>
            <a:pPr marL="0" indent="0">
              <a:buNone/>
            </a:pPr>
            <a:r>
              <a:rPr lang="ru-RU" dirty="0"/>
              <a:t>Ближнего Востока</a:t>
            </a:r>
          </a:p>
          <a:p>
            <a:pPr marL="0" indent="0">
              <a:buNone/>
            </a:pPr>
            <a:r>
              <a:rPr lang="ru-RU" dirty="0"/>
              <a:t>	(Египет, </a:t>
            </a:r>
          </a:p>
          <a:p>
            <a:pPr marL="0" indent="0">
              <a:buNone/>
            </a:pPr>
            <a:r>
              <a:rPr lang="ru-RU" dirty="0"/>
              <a:t>Сирия, часть Ирана)  </a:t>
            </a:r>
          </a:p>
          <a:p>
            <a:pPr marL="0" indent="0">
              <a:buNone/>
            </a:pPr>
            <a:r>
              <a:rPr lang="ru-RU" dirty="0"/>
              <a:t>	 </a:t>
            </a:r>
          </a:p>
        </p:txBody>
      </p:sp>
      <p:pic>
        <p:nvPicPr>
          <p:cNvPr id="7170" name="Picture 2" descr="Маршрут завоеваний Александра Македонского - Worksheets.ru">
            <a:extLst>
              <a:ext uri="{FF2B5EF4-FFF2-40B4-BE49-F238E27FC236}">
                <a16:creationId xmlns:a16="http://schemas.microsoft.com/office/drawing/2014/main" id="{EAF3C3A9-43B2-4941-B8CB-60102BCC5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462" y="-292963"/>
            <a:ext cx="8389044" cy="721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865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3542211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	</a:t>
            </a:r>
            <a:r>
              <a:rPr lang="ru-RU" sz="3200" dirty="0"/>
              <a:t>В первых </a:t>
            </a:r>
          </a:p>
          <a:p>
            <a:pPr marL="0" indent="0">
              <a:buNone/>
            </a:pPr>
            <a:r>
              <a:rPr lang="ru-RU" sz="3200" dirty="0"/>
              <a:t>цивилизациях</a:t>
            </a:r>
          </a:p>
          <a:p>
            <a:pPr marL="0" indent="0">
              <a:buNone/>
            </a:pPr>
            <a:r>
              <a:rPr lang="ru-RU" sz="3200" dirty="0"/>
              <a:t>	изначально </a:t>
            </a:r>
          </a:p>
          <a:p>
            <a:pPr marL="0" indent="0">
              <a:buNone/>
            </a:pPr>
            <a:r>
              <a:rPr lang="ru-RU" sz="3200" b="1" dirty="0"/>
              <a:t>никакого </a:t>
            </a:r>
          </a:p>
          <a:p>
            <a:pPr marL="0" indent="0">
              <a:buNone/>
            </a:pPr>
            <a:r>
              <a:rPr lang="ru-RU" sz="3200" b="1" dirty="0"/>
              <a:t>	«Запада»,</a:t>
            </a:r>
          </a:p>
          <a:p>
            <a:pPr marL="0" indent="0">
              <a:buNone/>
            </a:pPr>
            <a:r>
              <a:rPr lang="ru-RU" sz="3200" b="1" dirty="0"/>
              <a:t>	не </a:t>
            </a:r>
          </a:p>
          <a:p>
            <a:pPr marL="0" indent="0">
              <a:buNone/>
            </a:pPr>
            <a:r>
              <a:rPr lang="ru-RU" sz="3200" b="1" dirty="0"/>
              <a:t>существовало</a:t>
            </a:r>
            <a:r>
              <a:rPr lang="ru-RU" sz="3200" dirty="0"/>
              <a:t>. </a:t>
            </a:r>
          </a:p>
        </p:txBody>
      </p:sp>
      <p:pic>
        <p:nvPicPr>
          <p:cNvPr id="1026" name="Picture 2" descr="Карта Древнего Востока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360" y="0"/>
            <a:ext cx="3997234" cy="307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Презентация на тему &quot;Древняя Индия. Карта Древней Индии&quot; по истории для 5  класс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400" y="-10160"/>
            <a:ext cx="3911600" cy="308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Крито-Микенская цивилизация Крита. Минойская цивилизаци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360" y="3078481"/>
            <a:ext cx="3975735" cy="377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Древний Китай. Цивилизация древнего Китая - Китайская импери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095" y="3078480"/>
            <a:ext cx="4192905" cy="377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0089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6C7F48-2C0B-45F7-A106-EC13E937A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760433" cy="1325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6F9FCF-5B7A-4640-86BC-151781883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03812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	Римская республика</a:t>
            </a:r>
          </a:p>
          <a:p>
            <a:pPr marL="0" indent="0">
              <a:buNone/>
            </a:pPr>
            <a:r>
              <a:rPr lang="ru-RU" dirty="0"/>
              <a:t>и реформы </a:t>
            </a:r>
            <a:r>
              <a:rPr lang="ru-RU" dirty="0" err="1"/>
              <a:t>Сервия</a:t>
            </a:r>
            <a:r>
              <a:rPr lang="ru-RU" dirty="0"/>
              <a:t> Тулия:</a:t>
            </a:r>
          </a:p>
          <a:p>
            <a:pPr marL="0" indent="0">
              <a:buNone/>
            </a:pPr>
            <a:r>
              <a:rPr lang="ru-RU" dirty="0"/>
              <a:t>      адаптация </a:t>
            </a:r>
            <a:r>
              <a:rPr lang="ru-RU" dirty="0" err="1"/>
              <a:t>солоновской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реформы к римской почве:</a:t>
            </a:r>
          </a:p>
          <a:p>
            <a:pPr marL="0" indent="0">
              <a:buNone/>
            </a:pPr>
            <a:r>
              <a:rPr lang="ru-RU" dirty="0"/>
              <a:t>	передача управления</a:t>
            </a:r>
          </a:p>
          <a:p>
            <a:pPr marL="0" indent="0">
              <a:buNone/>
            </a:pPr>
            <a:r>
              <a:rPr lang="ru-RU" dirty="0"/>
              <a:t>римским полисом  в руки </a:t>
            </a:r>
          </a:p>
          <a:p>
            <a:pPr marL="0" indent="0">
              <a:buNone/>
            </a:pPr>
            <a:r>
              <a:rPr lang="ru-RU" dirty="0"/>
              <a:t>	состоятельных </a:t>
            </a:r>
          </a:p>
          <a:p>
            <a:pPr marL="0" indent="0">
              <a:buNone/>
            </a:pPr>
            <a:r>
              <a:rPr lang="ru-RU" dirty="0"/>
              <a:t>	кругов.  </a:t>
            </a:r>
          </a:p>
        </p:txBody>
      </p:sp>
      <p:pic>
        <p:nvPicPr>
          <p:cNvPr id="8194" name="Picture 2" descr="Сервий Туллий — Википедия">
            <a:extLst>
              <a:ext uri="{FF2B5EF4-FFF2-40B4-BE49-F238E27FC236}">
                <a16:creationId xmlns:a16="http://schemas.microsoft.com/office/drawing/2014/main" id="{28751F23-6C7F-451B-AF1B-00FEAB0ED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788" y="-13718"/>
            <a:ext cx="6706895" cy="687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840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5F68EC-E3E0-47DE-9897-D20F55AE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681541-6CFF-4DF0-BC90-EB7C754C9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28194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	Переход</a:t>
            </a:r>
          </a:p>
          <a:p>
            <a:pPr marL="0" indent="0">
              <a:buNone/>
            </a:pPr>
            <a:r>
              <a:rPr lang="ru-RU" dirty="0"/>
              <a:t> от Республики </a:t>
            </a:r>
          </a:p>
          <a:p>
            <a:pPr marL="0" indent="0">
              <a:buNone/>
            </a:pPr>
            <a:r>
              <a:rPr lang="ru-RU" dirty="0"/>
              <a:t>	к империи </a:t>
            </a:r>
          </a:p>
          <a:p>
            <a:pPr marL="0" indent="0">
              <a:buNone/>
            </a:pPr>
            <a:r>
              <a:rPr lang="ru-RU" dirty="0"/>
              <a:t>и образование </a:t>
            </a:r>
          </a:p>
          <a:p>
            <a:pPr marL="0" indent="0">
              <a:buNone/>
            </a:pPr>
            <a:r>
              <a:rPr lang="ru-RU" dirty="0"/>
              <a:t>	римского</a:t>
            </a:r>
          </a:p>
          <a:p>
            <a:pPr marL="0" indent="0">
              <a:buNone/>
            </a:pPr>
            <a:r>
              <a:rPr lang="ru-RU" dirty="0"/>
              <a:t> государства</a:t>
            </a:r>
          </a:p>
          <a:p>
            <a:pPr marL="0" indent="0">
              <a:buNone/>
            </a:pPr>
            <a:r>
              <a:rPr lang="ru-RU" dirty="0"/>
              <a:t>	периода </a:t>
            </a:r>
          </a:p>
          <a:p>
            <a:pPr marL="0" indent="0">
              <a:buNone/>
            </a:pPr>
            <a:r>
              <a:rPr lang="ru-RU" dirty="0"/>
              <a:t>Принципата.</a:t>
            </a:r>
          </a:p>
        </p:txBody>
      </p:sp>
      <p:pic>
        <p:nvPicPr>
          <p:cNvPr id="9218" name="Picture 2" descr="Статуя Августа из Прима Порта. I в. н. э.">
            <a:extLst>
              <a:ext uri="{FF2B5EF4-FFF2-40B4-BE49-F238E27FC236}">
                <a16:creationId xmlns:a16="http://schemas.microsoft.com/office/drawing/2014/main" id="{D5B3D2C1-DDBC-40DE-85C2-D65043344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569" y="-74613"/>
            <a:ext cx="7806431" cy="706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384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C144BB-FEC0-457D-B496-D1F239A63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943687" cy="1325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980BF3-2A07-426F-9BDA-467D98C08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565124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	Расцвет </a:t>
            </a:r>
          </a:p>
          <a:p>
            <a:pPr marL="0" indent="0">
              <a:buNone/>
            </a:pPr>
            <a:r>
              <a:rPr lang="ru-RU" dirty="0"/>
              <a:t>Римского </a:t>
            </a:r>
          </a:p>
          <a:p>
            <a:pPr marL="0" indent="0">
              <a:buNone/>
            </a:pPr>
            <a:r>
              <a:rPr lang="ru-RU" dirty="0"/>
              <a:t>	права </a:t>
            </a:r>
          </a:p>
          <a:p>
            <a:pPr>
              <a:buFontTx/>
              <a:buChar char="-"/>
            </a:pPr>
            <a:r>
              <a:rPr lang="ru-RU" dirty="0"/>
              <a:t>одного из </a:t>
            </a:r>
          </a:p>
          <a:p>
            <a:pPr marL="0" indent="0">
              <a:buNone/>
            </a:pPr>
            <a:r>
              <a:rPr lang="ru-RU" dirty="0"/>
              <a:t>	основных </a:t>
            </a:r>
          </a:p>
          <a:p>
            <a:pPr marL="0" indent="0">
              <a:buNone/>
            </a:pPr>
            <a:r>
              <a:rPr lang="ru-RU" dirty="0"/>
              <a:t>институтов </a:t>
            </a:r>
          </a:p>
          <a:p>
            <a:pPr marL="0" indent="0">
              <a:buNone/>
            </a:pPr>
            <a:r>
              <a:rPr lang="ru-RU" dirty="0"/>
              <a:t>современного</a:t>
            </a:r>
          </a:p>
          <a:p>
            <a:pPr marL="0" indent="0">
              <a:buNone/>
            </a:pPr>
            <a:r>
              <a:rPr lang="ru-RU" dirty="0"/>
              <a:t>	общества</a:t>
            </a:r>
          </a:p>
        </p:txBody>
      </p:sp>
      <p:pic>
        <p:nvPicPr>
          <p:cNvPr id="26626" name="Picture 2" descr="Развитие римского права в I-II вв.">
            <a:extLst>
              <a:ext uri="{FF2B5EF4-FFF2-40B4-BE49-F238E27FC236}">
                <a16:creationId xmlns:a16="http://schemas.microsoft.com/office/drawing/2014/main" id="{EE6268C7-A3FA-47D5-875F-FCC49B890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441" y="0"/>
            <a:ext cx="83085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1425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E09A68-BFE2-41BD-93E7-245C9C0C7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440837" cy="1325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EABDF2-7AE2-4BD1-9311-85D5CA2AAF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893598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	Завоевания </a:t>
            </a:r>
          </a:p>
          <a:p>
            <a:pPr marL="0" indent="0">
              <a:buNone/>
            </a:pPr>
            <a:r>
              <a:rPr lang="ru-RU" dirty="0"/>
              <a:t>Римской империи</a:t>
            </a:r>
          </a:p>
          <a:p>
            <a:pPr marL="0" indent="0">
              <a:buNone/>
            </a:pPr>
            <a:r>
              <a:rPr lang="ru-RU" dirty="0"/>
              <a:t>	и переход </a:t>
            </a:r>
          </a:p>
          <a:p>
            <a:pPr marL="0" indent="0">
              <a:buNone/>
            </a:pPr>
            <a:r>
              <a:rPr lang="ru-RU" dirty="0"/>
              <a:t>от Принципата 	</a:t>
            </a:r>
          </a:p>
          <a:p>
            <a:pPr marL="0" indent="0">
              <a:buNone/>
            </a:pPr>
            <a:r>
              <a:rPr lang="ru-RU" dirty="0"/>
              <a:t>	к Доминату:</a:t>
            </a:r>
          </a:p>
          <a:p>
            <a:pPr marL="0" indent="0">
              <a:buNone/>
            </a:pPr>
            <a:r>
              <a:rPr lang="ru-RU" dirty="0"/>
              <a:t>начало движения</a:t>
            </a:r>
          </a:p>
          <a:p>
            <a:pPr marL="0" indent="0">
              <a:buNone/>
            </a:pPr>
            <a:r>
              <a:rPr lang="ru-RU" dirty="0"/>
              <a:t>	Римской</a:t>
            </a:r>
          </a:p>
          <a:p>
            <a:pPr marL="0" indent="0">
              <a:buNone/>
            </a:pPr>
            <a:r>
              <a:rPr lang="ru-RU" dirty="0"/>
              <a:t>империи к восточной</a:t>
            </a:r>
          </a:p>
          <a:p>
            <a:pPr marL="0" indent="0">
              <a:buNone/>
            </a:pPr>
            <a:r>
              <a:rPr lang="ru-RU" dirty="0"/>
              <a:t>	деспотии.	</a:t>
            </a:r>
          </a:p>
        </p:txBody>
      </p:sp>
      <p:pic>
        <p:nvPicPr>
          <p:cNvPr id="10244" name="Picture 4" descr="Константин Великий – император, изменивший ход истории">
            <a:extLst>
              <a:ext uri="{FF2B5EF4-FFF2-40B4-BE49-F238E27FC236}">
                <a16:creationId xmlns:a16="http://schemas.microsoft.com/office/drawing/2014/main" id="{D49ED79F-F5CB-44B2-B213-794555E79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798" y="0"/>
            <a:ext cx="77461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6512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1E5213-B09B-4446-9F41-BCCC644CC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023586" cy="1325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82721F-D1CD-4AD9-B05C-C4ADF54FA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023586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	</a:t>
            </a:r>
            <a:r>
              <a:rPr lang="ru-RU" b="1" dirty="0"/>
              <a:t>Нашествие </a:t>
            </a:r>
          </a:p>
          <a:p>
            <a:pPr marL="0" indent="0">
              <a:buNone/>
            </a:pPr>
            <a:r>
              <a:rPr lang="ru-RU" b="1" dirty="0"/>
              <a:t>сюнну (гуннов</a:t>
            </a:r>
            <a:r>
              <a:rPr lang="ru-RU" dirty="0"/>
              <a:t>),</a:t>
            </a:r>
          </a:p>
          <a:p>
            <a:pPr marL="0" indent="0">
              <a:buNone/>
            </a:pPr>
            <a:r>
              <a:rPr lang="ru-RU" dirty="0"/>
              <a:t>	Великое </a:t>
            </a:r>
          </a:p>
          <a:p>
            <a:pPr marL="0" indent="0">
              <a:buNone/>
            </a:pPr>
            <a:r>
              <a:rPr lang="ru-RU" dirty="0"/>
              <a:t>переселение </a:t>
            </a:r>
          </a:p>
          <a:p>
            <a:pPr marL="0" indent="0">
              <a:buNone/>
            </a:pPr>
            <a:r>
              <a:rPr lang="ru-RU" dirty="0"/>
              <a:t>	народов</a:t>
            </a:r>
          </a:p>
          <a:p>
            <a:pPr marL="0" indent="0">
              <a:buNone/>
            </a:pPr>
            <a:r>
              <a:rPr lang="ru-RU" dirty="0"/>
              <a:t>и </a:t>
            </a:r>
            <a:r>
              <a:rPr lang="ru-RU" b="1" dirty="0"/>
              <a:t>образование</a:t>
            </a:r>
          </a:p>
          <a:p>
            <a:pPr marL="0" indent="0">
              <a:buNone/>
            </a:pPr>
            <a:r>
              <a:rPr lang="ru-RU" b="1" dirty="0"/>
              <a:t>	варварских </a:t>
            </a:r>
          </a:p>
          <a:p>
            <a:pPr marL="0" indent="0">
              <a:buNone/>
            </a:pPr>
            <a:r>
              <a:rPr lang="ru-RU" b="1" dirty="0"/>
              <a:t>государств</a:t>
            </a:r>
          </a:p>
          <a:p>
            <a:pPr marL="0" indent="0">
              <a:buNone/>
            </a:pPr>
            <a:r>
              <a:rPr lang="ru-RU" b="1" dirty="0"/>
              <a:t>     на развалинах</a:t>
            </a:r>
          </a:p>
          <a:p>
            <a:pPr marL="0" indent="0">
              <a:buNone/>
            </a:pPr>
            <a:r>
              <a:rPr lang="ru-RU" dirty="0"/>
              <a:t>Римской империи.</a:t>
            </a:r>
          </a:p>
        </p:txBody>
      </p:sp>
      <p:pic>
        <p:nvPicPr>
          <p:cNvPr id="11266" name="Picture 2" descr="Варварские королевства — Википедия">
            <a:extLst>
              <a:ext uri="{FF2B5EF4-FFF2-40B4-BE49-F238E27FC236}">
                <a16:creationId xmlns:a16="http://schemas.microsoft.com/office/drawing/2014/main" id="{CA4C944B-AFA1-41BA-A30C-B880B019C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786" y="-79375"/>
            <a:ext cx="8330214" cy="700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1781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D6E84E-F792-43C3-95A4-3C7DACBA9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93598" cy="1325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9E4479-F594-48D2-962B-3337C6522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54732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	Империя </a:t>
            </a:r>
          </a:p>
          <a:p>
            <a:pPr marL="0" indent="0">
              <a:buNone/>
            </a:pPr>
            <a:r>
              <a:rPr lang="ru-RU" dirty="0"/>
              <a:t>Карла Великого</a:t>
            </a:r>
            <a:r>
              <a:rPr lang="en-US" dirty="0"/>
              <a:t>- </a:t>
            </a:r>
            <a:r>
              <a:rPr lang="ru-RU" dirty="0"/>
              <a:t>сочетание </a:t>
            </a:r>
          </a:p>
          <a:p>
            <a:pPr marL="0" indent="0">
              <a:buNone/>
            </a:pPr>
            <a:r>
              <a:rPr lang="ru-RU" dirty="0"/>
              <a:t>единого централизованного</a:t>
            </a:r>
          </a:p>
          <a:p>
            <a:pPr marL="0" indent="0">
              <a:buNone/>
            </a:pPr>
            <a:r>
              <a:rPr lang="ru-RU" dirty="0"/>
              <a:t>	государства</a:t>
            </a:r>
          </a:p>
          <a:p>
            <a:pPr marL="0" indent="0">
              <a:buNone/>
            </a:pPr>
            <a:r>
              <a:rPr lang="ru-RU" dirty="0"/>
              <a:t>с тенденцией </a:t>
            </a:r>
          </a:p>
          <a:p>
            <a:pPr marL="0" indent="0">
              <a:buNone/>
            </a:pPr>
            <a:r>
              <a:rPr lang="ru-RU" dirty="0"/>
              <a:t>     к феодализации:</a:t>
            </a:r>
          </a:p>
          <a:p>
            <a:pPr marL="0" indent="0">
              <a:buNone/>
            </a:pPr>
            <a:r>
              <a:rPr lang="ru-RU" dirty="0"/>
              <a:t>укрепление личных</a:t>
            </a:r>
          </a:p>
          <a:p>
            <a:pPr marL="0" indent="0">
              <a:buNone/>
            </a:pPr>
            <a:r>
              <a:rPr lang="ru-RU" dirty="0"/>
              <a:t>          связей монарха с </a:t>
            </a:r>
          </a:p>
          <a:p>
            <a:pPr marL="0" indent="0">
              <a:buNone/>
            </a:pPr>
            <a:r>
              <a:rPr lang="ru-RU" dirty="0"/>
              <a:t>графами-чиновниками.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2290" name="Picture 2" descr="Феодальная лестница - Русская историческая библиотека">
            <a:extLst>
              <a:ext uri="{FF2B5EF4-FFF2-40B4-BE49-F238E27FC236}">
                <a16:creationId xmlns:a16="http://schemas.microsoft.com/office/drawing/2014/main" id="{3B630967-6CD3-432B-82F5-644619D9D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731" y="0"/>
            <a:ext cx="6439270" cy="705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958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FF475F-0D4C-4F44-8F0E-62D55E007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10017" cy="1325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9547F8-92FD-4F55-A4AF-DFB634EB8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210017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	Нашествие </a:t>
            </a:r>
          </a:p>
          <a:p>
            <a:pPr marL="0" indent="0">
              <a:buNone/>
            </a:pPr>
            <a:r>
              <a:rPr lang="ru-RU" dirty="0"/>
              <a:t>венгров- последних </a:t>
            </a:r>
          </a:p>
          <a:p>
            <a:pPr marL="0" indent="0">
              <a:buNone/>
            </a:pPr>
            <a:r>
              <a:rPr lang="ru-RU" dirty="0"/>
              <a:t>	кочевников,</a:t>
            </a:r>
          </a:p>
          <a:p>
            <a:pPr marL="0" indent="0">
              <a:buNone/>
            </a:pPr>
            <a:r>
              <a:rPr lang="ru-RU" dirty="0"/>
              <a:t>угрожавших </a:t>
            </a:r>
          </a:p>
          <a:p>
            <a:pPr marL="0" indent="0">
              <a:buNone/>
            </a:pPr>
            <a:r>
              <a:rPr lang="ru-RU" dirty="0"/>
              <a:t>	Западной </a:t>
            </a:r>
          </a:p>
          <a:p>
            <a:pPr marL="0" indent="0">
              <a:buNone/>
            </a:pPr>
            <a:r>
              <a:rPr lang="ru-RU" dirty="0"/>
              <a:t>Европе:</a:t>
            </a:r>
          </a:p>
          <a:p>
            <a:pPr marL="0" indent="0">
              <a:buNone/>
            </a:pPr>
            <a:r>
              <a:rPr lang="ru-RU" dirty="0"/>
              <a:t>	разгром </a:t>
            </a:r>
          </a:p>
          <a:p>
            <a:pPr marL="0" indent="0">
              <a:buNone/>
            </a:pPr>
            <a:r>
              <a:rPr lang="ru-RU" dirty="0"/>
              <a:t>венгром в битве </a:t>
            </a:r>
          </a:p>
          <a:p>
            <a:pPr marL="0" indent="0">
              <a:buNone/>
            </a:pPr>
            <a:r>
              <a:rPr lang="ru-RU" dirty="0"/>
              <a:t>при Лехе в 955 г.</a:t>
            </a:r>
          </a:p>
        </p:txBody>
      </p:sp>
      <p:pic>
        <p:nvPicPr>
          <p:cNvPr id="13314" name="Picture 2" descr="Битва на реке Лех — Википедия">
            <a:extLst>
              <a:ext uri="{FF2B5EF4-FFF2-40B4-BE49-F238E27FC236}">
                <a16:creationId xmlns:a16="http://schemas.microsoft.com/office/drawing/2014/main" id="{1DC6BEAC-8304-4B73-AEED-A191F9620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059" y="-62144"/>
            <a:ext cx="78419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4342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59263B-FE5D-45A2-84B4-076520362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414204" cy="1325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CD7D63-0184-4B58-9213-F5567005D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414204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	Феодализм </a:t>
            </a:r>
          </a:p>
          <a:p>
            <a:pPr marL="0" indent="0">
              <a:buNone/>
            </a:pPr>
            <a:r>
              <a:rPr lang="ru-RU" dirty="0"/>
              <a:t>в Западной Европе</a:t>
            </a:r>
          </a:p>
          <a:p>
            <a:pPr marL="0" indent="0">
              <a:buNone/>
            </a:pPr>
            <a:r>
              <a:rPr lang="ru-RU" dirty="0"/>
              <a:t>	в </a:t>
            </a:r>
            <a:r>
              <a:rPr lang="en-US" dirty="0"/>
              <a:t>XI-XIV </a:t>
            </a:r>
            <a:r>
              <a:rPr lang="ru-RU" dirty="0"/>
              <a:t>вв.:</a:t>
            </a:r>
          </a:p>
          <a:p>
            <a:pPr marL="0" indent="0">
              <a:buNone/>
            </a:pPr>
            <a:r>
              <a:rPr lang="ru-RU" dirty="0"/>
              <a:t>	отсутствие</a:t>
            </a:r>
          </a:p>
          <a:p>
            <a:pPr marL="0" indent="0">
              <a:buNone/>
            </a:pPr>
            <a:r>
              <a:rPr lang="ru-RU" dirty="0"/>
              <a:t>централизованных </a:t>
            </a:r>
          </a:p>
          <a:p>
            <a:pPr marL="0" indent="0">
              <a:buNone/>
            </a:pPr>
            <a:r>
              <a:rPr lang="ru-RU" dirty="0"/>
              <a:t>	государств –</a:t>
            </a:r>
          </a:p>
          <a:p>
            <a:pPr>
              <a:buFontTx/>
              <a:buChar char="-"/>
            </a:pPr>
            <a:r>
              <a:rPr lang="ru-RU" dirty="0"/>
              <a:t>«тепличное»</a:t>
            </a:r>
          </a:p>
          <a:p>
            <a:pPr marL="0" indent="0">
              <a:buNone/>
            </a:pPr>
            <a:r>
              <a:rPr lang="ru-RU" dirty="0"/>
              <a:t>	состояние </a:t>
            </a:r>
          </a:p>
          <a:p>
            <a:pPr marL="0" indent="0">
              <a:buNone/>
            </a:pPr>
            <a:r>
              <a:rPr lang="ru-RU" dirty="0"/>
              <a:t>западного общества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C845ACD2-9222-4763-AEB5-68329C244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202" y="103980"/>
            <a:ext cx="7779798" cy="675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5973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23C99C-F303-4245-9536-2999CBB47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996953" cy="1325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B5A523-40A8-4BDA-A84B-731477524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748379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	</a:t>
            </a:r>
            <a:r>
              <a:rPr lang="ru-RU" b="1" dirty="0"/>
              <a:t>Русское</a:t>
            </a:r>
          </a:p>
          <a:p>
            <a:pPr marL="0" indent="0">
              <a:buNone/>
            </a:pPr>
            <a:r>
              <a:rPr lang="ru-RU" b="1" dirty="0"/>
              <a:t> государство </a:t>
            </a:r>
          </a:p>
          <a:p>
            <a:pPr marL="0" indent="0">
              <a:buNone/>
            </a:pPr>
            <a:r>
              <a:rPr lang="ru-RU" b="1" dirty="0"/>
              <a:t>    - восточная</a:t>
            </a:r>
          </a:p>
          <a:p>
            <a:pPr marL="0" indent="0">
              <a:buNone/>
            </a:pPr>
            <a:r>
              <a:rPr lang="ru-RU" b="1" dirty="0"/>
              <a:t> периферия  </a:t>
            </a:r>
          </a:p>
          <a:p>
            <a:pPr marL="0" indent="0">
              <a:buNone/>
            </a:pPr>
            <a:r>
              <a:rPr lang="ru-RU" b="1" dirty="0"/>
              <a:t>	Европы:</a:t>
            </a:r>
          </a:p>
          <a:p>
            <a:pPr marL="0" indent="0">
              <a:buNone/>
            </a:pPr>
            <a:r>
              <a:rPr lang="ru-RU" b="1" dirty="0"/>
              <a:t>князь,  </a:t>
            </a:r>
          </a:p>
          <a:p>
            <a:pPr marL="0" indent="0">
              <a:buNone/>
            </a:pPr>
            <a:r>
              <a:rPr lang="ru-RU" b="1" dirty="0"/>
              <a:t>	вече</a:t>
            </a:r>
          </a:p>
          <a:p>
            <a:pPr marL="0" indent="0">
              <a:buNone/>
            </a:pPr>
            <a:r>
              <a:rPr lang="ru-RU" b="1" dirty="0"/>
              <a:t>	дружина</a:t>
            </a:r>
            <a:r>
              <a:rPr lang="ru-RU" dirty="0"/>
              <a:t>. </a:t>
            </a:r>
          </a:p>
        </p:txBody>
      </p:sp>
      <p:pic>
        <p:nvPicPr>
          <p:cNvPr id="15362" name="Picture 2" descr="ДРЕВНЕРУССКОЕ ГОСУДАРСТВО • Большая российская энциклопедия - электронная  версия">
            <a:extLst>
              <a:ext uri="{FF2B5EF4-FFF2-40B4-BE49-F238E27FC236}">
                <a16:creationId xmlns:a16="http://schemas.microsoft.com/office/drawing/2014/main" id="{4BC2EB49-15BE-401A-A72B-3C44A9304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563" y="0"/>
            <a:ext cx="82414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328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F142DD-67A9-466A-AEBD-4A13F5979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476348" cy="1325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B62B5D-2604-4FF4-A437-8DDE6A92D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80029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	Жестокое</a:t>
            </a:r>
          </a:p>
          <a:p>
            <a:pPr marL="0" indent="0">
              <a:buNone/>
            </a:pPr>
            <a:r>
              <a:rPr lang="ru-RU" dirty="0"/>
              <a:t> вторжение монголов, </a:t>
            </a:r>
          </a:p>
          <a:p>
            <a:pPr marL="0" indent="0">
              <a:buNone/>
            </a:pPr>
            <a:r>
              <a:rPr lang="ru-RU" dirty="0"/>
              <a:t>	уничтожение </a:t>
            </a:r>
          </a:p>
          <a:p>
            <a:pPr marL="0" indent="0">
              <a:buNone/>
            </a:pPr>
            <a:r>
              <a:rPr lang="ru-RU" dirty="0"/>
              <a:t>Древнерусского </a:t>
            </a:r>
          </a:p>
          <a:p>
            <a:pPr marL="0" indent="0">
              <a:buNone/>
            </a:pPr>
            <a:r>
              <a:rPr lang="ru-RU" dirty="0"/>
              <a:t>	государства и</a:t>
            </a:r>
          </a:p>
          <a:p>
            <a:pPr marL="0" indent="0">
              <a:buNone/>
            </a:pPr>
            <a:r>
              <a:rPr lang="ru-RU" dirty="0"/>
              <a:t> превращение Руси </a:t>
            </a:r>
          </a:p>
          <a:p>
            <a:pPr marL="0" indent="0">
              <a:buNone/>
            </a:pPr>
            <a:r>
              <a:rPr lang="ru-RU" dirty="0"/>
              <a:t>	в периферию</a:t>
            </a:r>
          </a:p>
          <a:p>
            <a:pPr marL="0" indent="0">
              <a:buNone/>
            </a:pPr>
            <a:r>
              <a:rPr lang="ru-RU" dirty="0"/>
              <a:t>Монгольской империи.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6386" name="Picture 2" descr="107.22.Около 50 лет Русь как часть Золотой Орды номинально входила в состав Монгольской  империи-Юань">
            <a:extLst>
              <a:ext uri="{FF2B5EF4-FFF2-40B4-BE49-F238E27FC236}">
                <a16:creationId xmlns:a16="http://schemas.microsoft.com/office/drawing/2014/main" id="{D33DED3B-6DEF-45ED-8597-830E2A38A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410" y="-38686"/>
            <a:ext cx="7504590" cy="682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229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528828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	Магистральным </a:t>
            </a:r>
          </a:p>
          <a:p>
            <a:pPr marL="0" indent="0">
              <a:buNone/>
            </a:pPr>
            <a:r>
              <a:rPr lang="ru-RU" dirty="0"/>
              <a:t>путем развития </a:t>
            </a:r>
          </a:p>
          <a:p>
            <a:pPr marL="0" indent="0">
              <a:buNone/>
            </a:pPr>
            <a:r>
              <a:rPr lang="ru-RU" dirty="0"/>
              <a:t>	человечества было </a:t>
            </a:r>
          </a:p>
          <a:p>
            <a:pPr marL="0" indent="0">
              <a:buNone/>
            </a:pPr>
            <a:r>
              <a:rPr lang="ru-RU" dirty="0"/>
              <a:t>то </a:t>
            </a:r>
            <a:r>
              <a:rPr lang="ru-RU" b="1" dirty="0"/>
              <a:t>направление, </a:t>
            </a:r>
          </a:p>
          <a:p>
            <a:pPr marL="0" indent="0">
              <a:buNone/>
            </a:pPr>
            <a:r>
              <a:rPr lang="ru-RU" b="1" dirty="0"/>
              <a:t>	которое после появления </a:t>
            </a:r>
          </a:p>
          <a:p>
            <a:pPr marL="0" indent="0">
              <a:buNone/>
            </a:pPr>
            <a:r>
              <a:rPr lang="ru-RU" b="1" dirty="0"/>
              <a:t>в </a:t>
            </a:r>
            <a:r>
              <a:rPr lang="en-US" b="1" dirty="0"/>
              <a:t>VIII</a:t>
            </a:r>
            <a:r>
              <a:rPr lang="ru-RU" b="1" dirty="0"/>
              <a:t>-</a:t>
            </a:r>
            <a:r>
              <a:rPr lang="en-US" b="1" dirty="0"/>
              <a:t>VII</a:t>
            </a:r>
            <a:r>
              <a:rPr lang="ru-RU" b="1" dirty="0"/>
              <a:t> вв. «Запада», </a:t>
            </a:r>
          </a:p>
          <a:p>
            <a:pPr marL="0" indent="0">
              <a:buNone/>
            </a:pPr>
            <a:r>
              <a:rPr lang="ru-RU" b="1" dirty="0"/>
              <a:t>	 стало называться</a:t>
            </a:r>
          </a:p>
          <a:p>
            <a:pPr marL="0" indent="0">
              <a:buNone/>
            </a:pPr>
            <a:r>
              <a:rPr lang="ru-RU" b="1" dirty="0"/>
              <a:t>	 «восточным». </a:t>
            </a:r>
          </a:p>
        </p:txBody>
      </p:sp>
      <p:pic>
        <p:nvPicPr>
          <p:cNvPr id="2050" name="Picture 2" descr="Презентация &quot;Подданные Фараона&quot;. Шевчик О.Д. - история, презентац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159" y="0"/>
            <a:ext cx="6243955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0233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117B06-B87B-4FC9-892F-6BD4DDACB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8B8DEA-EDA6-4F4F-9BA9-9216E3FC4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	Вторжение монголов</a:t>
            </a:r>
          </a:p>
          <a:p>
            <a:pPr marL="0" indent="0">
              <a:buNone/>
            </a:pPr>
            <a:r>
              <a:rPr lang="ru-RU" dirty="0"/>
              <a:t>в 1241 г. на территорию</a:t>
            </a:r>
          </a:p>
          <a:p>
            <a:pPr marL="0" indent="0">
              <a:buNone/>
            </a:pPr>
            <a:r>
              <a:rPr lang="ru-RU" dirty="0"/>
              <a:t>	Польши и </a:t>
            </a:r>
          </a:p>
          <a:p>
            <a:pPr marL="0" indent="0">
              <a:buNone/>
            </a:pPr>
            <a:r>
              <a:rPr lang="ru-RU" dirty="0"/>
              <a:t>Венгерского королевства:</a:t>
            </a:r>
          </a:p>
          <a:p>
            <a:pPr marL="0" indent="0">
              <a:buNone/>
            </a:pPr>
            <a:r>
              <a:rPr lang="ru-RU" dirty="0"/>
              <a:t>	шок от жестокости </a:t>
            </a:r>
          </a:p>
          <a:p>
            <a:pPr marL="0" indent="0">
              <a:buNone/>
            </a:pPr>
            <a:r>
              <a:rPr lang="ru-RU" dirty="0"/>
              <a:t>кочевников и начала</a:t>
            </a:r>
          </a:p>
          <a:p>
            <a:pPr marL="0" indent="0">
              <a:buNone/>
            </a:pPr>
            <a:r>
              <a:rPr lang="ru-RU" dirty="0"/>
              <a:t>	формирования </a:t>
            </a:r>
          </a:p>
          <a:p>
            <a:pPr marL="0" indent="0">
              <a:buNone/>
            </a:pPr>
            <a:r>
              <a:rPr lang="ru-RU" dirty="0"/>
              <a:t>централизованных государств</a:t>
            </a:r>
          </a:p>
          <a:p>
            <a:pPr marL="0" indent="0">
              <a:buNone/>
            </a:pPr>
            <a:r>
              <a:rPr lang="ru-RU" dirty="0"/>
              <a:t>	 в Западной   Европе.</a:t>
            </a:r>
          </a:p>
        </p:txBody>
      </p:sp>
      <p:pic>
        <p:nvPicPr>
          <p:cNvPr id="17410" name="Picture 2" descr="Формирование в Европе централизованных государств.">
            <a:extLst>
              <a:ext uri="{FF2B5EF4-FFF2-40B4-BE49-F238E27FC236}">
                <a16:creationId xmlns:a16="http://schemas.microsoft.com/office/drawing/2014/main" id="{7C8CC06F-7B27-4250-9081-06CCD783B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43818"/>
            <a:ext cx="6096000" cy="690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8029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C15417-0BF0-4B09-8E9A-3E3D54E2F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84720" cy="1325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42A862-1C4E-4F58-8E25-D493D7F0B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86056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	Китай </a:t>
            </a:r>
            <a:r>
              <a:rPr lang="en-US" dirty="0"/>
              <a:t>IV – XVII </a:t>
            </a:r>
            <a:r>
              <a:rPr lang="ru-RU" dirty="0"/>
              <a:t>вв.</a:t>
            </a:r>
          </a:p>
          <a:p>
            <a:pPr marL="0" indent="0">
              <a:buNone/>
            </a:pPr>
            <a:r>
              <a:rPr lang="ru-RU" dirty="0"/>
              <a:t>- как зона противостояния </a:t>
            </a:r>
          </a:p>
          <a:p>
            <a:pPr marL="0" indent="0">
              <a:buNone/>
            </a:pPr>
            <a:r>
              <a:rPr lang="ru-RU" dirty="0"/>
              <a:t>	земледельцев </a:t>
            </a:r>
          </a:p>
          <a:p>
            <a:pPr marL="0" indent="0">
              <a:buNone/>
            </a:pPr>
            <a:r>
              <a:rPr lang="ru-RU" dirty="0"/>
              <a:t>и кочевников, для чего</a:t>
            </a:r>
          </a:p>
          <a:p>
            <a:pPr marL="0" indent="0">
              <a:buNone/>
            </a:pPr>
            <a:r>
              <a:rPr lang="ru-RU" dirty="0"/>
              <a:t>	требовались:</a:t>
            </a:r>
          </a:p>
          <a:p>
            <a:pPr marL="514350" indent="-514350">
              <a:buAutoNum type="arabicParenR"/>
            </a:pPr>
            <a:r>
              <a:rPr lang="ru-RU" dirty="0"/>
              <a:t>быстрый набор </a:t>
            </a:r>
          </a:p>
          <a:p>
            <a:pPr marL="0" indent="0">
              <a:buNone/>
            </a:pPr>
            <a:r>
              <a:rPr lang="ru-RU" dirty="0"/>
              <a:t>	огромного войска,</a:t>
            </a:r>
          </a:p>
          <a:p>
            <a:pPr marL="0" indent="0">
              <a:buNone/>
            </a:pPr>
            <a:r>
              <a:rPr lang="ru-RU" dirty="0"/>
              <a:t>2) снабжение массой </a:t>
            </a:r>
          </a:p>
          <a:p>
            <a:pPr marL="0" indent="0">
              <a:buNone/>
            </a:pPr>
            <a:r>
              <a:rPr lang="ru-RU" dirty="0"/>
              <a:t>	провианта.</a:t>
            </a:r>
          </a:p>
        </p:txBody>
      </p:sp>
      <p:pic>
        <p:nvPicPr>
          <p:cNvPr id="18434" name="Picture 2" descr="Заметка о кочевниках и близлежащих городах | Пикабу">
            <a:extLst>
              <a:ext uri="{FF2B5EF4-FFF2-40B4-BE49-F238E27FC236}">
                <a16:creationId xmlns:a16="http://schemas.microsoft.com/office/drawing/2014/main" id="{1046216D-28AA-4AEE-8A62-B71D266FD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803" y="0"/>
            <a:ext cx="72293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7927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36D15-B1A2-4625-AB3E-26D927A0C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801645" cy="1325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09C190-9135-474E-9671-5E5162EA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801645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	Все эти </a:t>
            </a:r>
          </a:p>
          <a:p>
            <a:pPr marL="0" indent="0">
              <a:buNone/>
            </a:pPr>
            <a:r>
              <a:rPr lang="ru-RU" dirty="0"/>
              <a:t>требования </a:t>
            </a:r>
          </a:p>
          <a:p>
            <a:pPr marL="0" indent="0">
              <a:buNone/>
            </a:pPr>
            <a:r>
              <a:rPr lang="ru-RU" dirty="0"/>
              <a:t>	могла </a:t>
            </a:r>
          </a:p>
          <a:p>
            <a:pPr marL="0" indent="0">
              <a:buNone/>
            </a:pPr>
            <a:r>
              <a:rPr lang="ru-RU" dirty="0"/>
              <a:t>обеспечить </a:t>
            </a:r>
          </a:p>
          <a:p>
            <a:pPr marL="0" indent="0">
              <a:buNone/>
            </a:pPr>
            <a:r>
              <a:rPr lang="ru-RU" dirty="0"/>
              <a:t>	только</a:t>
            </a:r>
          </a:p>
          <a:p>
            <a:pPr marL="0" indent="0">
              <a:buNone/>
            </a:pPr>
            <a:r>
              <a:rPr lang="ru-RU" dirty="0"/>
              <a:t>	жесткая </a:t>
            </a:r>
          </a:p>
          <a:p>
            <a:pPr marL="0" indent="0">
              <a:buNone/>
            </a:pPr>
            <a:r>
              <a:rPr lang="ru-RU" dirty="0"/>
              <a:t>Деспотическая</a:t>
            </a:r>
          </a:p>
          <a:p>
            <a:pPr marL="0" indent="0">
              <a:buNone/>
            </a:pPr>
            <a:r>
              <a:rPr lang="ru-RU" dirty="0"/>
              <a:t>	власть.</a:t>
            </a:r>
          </a:p>
        </p:txBody>
      </p:sp>
      <p:pic>
        <p:nvPicPr>
          <p:cNvPr id="19458" name="Picture 2" descr="10 интересных историй о правителях древнего Китая | Блог | I Need News">
            <a:extLst>
              <a:ext uri="{FF2B5EF4-FFF2-40B4-BE49-F238E27FC236}">
                <a16:creationId xmlns:a16="http://schemas.microsoft.com/office/drawing/2014/main" id="{829BA57A-35A4-4687-AADA-C09E9A50B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483" y="-52387"/>
            <a:ext cx="8090517" cy="6719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5768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5B5297-68DF-4011-8AF5-3B0095B53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D1481A-94E0-40DC-9FBA-E3C40A983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854911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	Северная </a:t>
            </a:r>
          </a:p>
          <a:p>
            <a:pPr marL="0" indent="0">
              <a:buNone/>
            </a:pPr>
            <a:r>
              <a:rPr lang="ru-RU" dirty="0"/>
              <a:t>	Индия </a:t>
            </a:r>
          </a:p>
          <a:p>
            <a:pPr marL="0" indent="0">
              <a:buNone/>
            </a:pPr>
            <a:r>
              <a:rPr lang="ru-RU" dirty="0"/>
              <a:t>	как зона</a:t>
            </a:r>
          </a:p>
          <a:p>
            <a:pPr marL="0" indent="0">
              <a:buNone/>
            </a:pPr>
            <a:r>
              <a:rPr lang="ru-RU" dirty="0"/>
              <a:t> вторжения</a:t>
            </a:r>
          </a:p>
          <a:p>
            <a:pPr marL="0" indent="0">
              <a:buNone/>
            </a:pPr>
            <a:r>
              <a:rPr lang="ru-RU" dirty="0"/>
              <a:t>	сначала</a:t>
            </a:r>
          </a:p>
          <a:p>
            <a:pPr>
              <a:buFontTx/>
              <a:buChar char="-"/>
            </a:pPr>
            <a:r>
              <a:rPr lang="ru-RU" dirty="0"/>
              <a:t>кочевников, </a:t>
            </a:r>
          </a:p>
          <a:p>
            <a:pPr marL="0" indent="0">
              <a:buNone/>
            </a:pPr>
            <a:r>
              <a:rPr lang="ru-RU" dirty="0"/>
              <a:t>	затем –</a:t>
            </a:r>
          </a:p>
          <a:p>
            <a:pPr marL="0" indent="0">
              <a:buNone/>
            </a:pPr>
            <a:r>
              <a:rPr lang="ru-RU" dirty="0"/>
              <a:t>- мусульман.  </a:t>
            </a:r>
          </a:p>
        </p:txBody>
      </p:sp>
      <p:pic>
        <p:nvPicPr>
          <p:cNvPr id="20482" name="Picture 2" descr="Мусульманское завоевание Южной Азии — Википедия">
            <a:extLst>
              <a:ext uri="{FF2B5EF4-FFF2-40B4-BE49-F238E27FC236}">
                <a16:creationId xmlns:a16="http://schemas.microsoft.com/office/drawing/2014/main" id="{85463582-F479-4E10-B265-900603ABF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313" y="-15082"/>
            <a:ext cx="8658687" cy="697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12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BD3101-2DCD-4713-B9AE-96373D554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721746" cy="1325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59CD7C-3476-4560-8F15-C037BD537C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721746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Мусульманское</a:t>
            </a:r>
          </a:p>
          <a:p>
            <a:pPr marL="0" indent="0">
              <a:buNone/>
            </a:pPr>
            <a:r>
              <a:rPr lang="ru-RU" dirty="0"/>
              <a:t>      завоевание  </a:t>
            </a:r>
          </a:p>
          <a:p>
            <a:pPr marL="0" indent="0">
              <a:buNone/>
            </a:pPr>
            <a:r>
              <a:rPr lang="ru-RU" dirty="0"/>
              <a:t>Ближнего </a:t>
            </a:r>
          </a:p>
          <a:p>
            <a:pPr marL="0" indent="0">
              <a:buNone/>
            </a:pPr>
            <a:r>
              <a:rPr lang="ru-RU" dirty="0"/>
              <a:t>	Востока</a:t>
            </a:r>
          </a:p>
          <a:p>
            <a:pPr marL="0" indent="0">
              <a:buNone/>
            </a:pPr>
            <a:r>
              <a:rPr lang="ru-RU" dirty="0"/>
              <a:t>	в </a:t>
            </a:r>
            <a:r>
              <a:rPr lang="en-US" dirty="0"/>
              <a:t>VII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	</a:t>
            </a:r>
            <a:r>
              <a:rPr lang="en-US" dirty="0"/>
              <a:t> – XI </a:t>
            </a:r>
            <a:r>
              <a:rPr lang="ru-RU" dirty="0"/>
              <a:t>вв.		</a:t>
            </a:r>
          </a:p>
        </p:txBody>
      </p:sp>
      <p:pic>
        <p:nvPicPr>
          <p:cNvPr id="21506" name="Picture 2" descr="1. Халифат (632-1258)">
            <a:extLst>
              <a:ext uri="{FF2B5EF4-FFF2-40B4-BE49-F238E27FC236}">
                <a16:creationId xmlns:a16="http://schemas.microsoft.com/office/drawing/2014/main" id="{65565E4C-A873-4B7A-A337-DF82F929E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563" y="1"/>
            <a:ext cx="836877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Арабские завоевания — Википедия">
            <a:extLst>
              <a:ext uri="{FF2B5EF4-FFF2-40B4-BE49-F238E27FC236}">
                <a16:creationId xmlns:a16="http://schemas.microsoft.com/office/drawing/2014/main" id="{645DFF51-1F49-417B-8288-3D82A4AE3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644" y="3429000"/>
            <a:ext cx="8519698" cy="330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1935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7503C8-8EEE-4ED7-A724-A02B72B83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8492"/>
            <a:ext cx="2979198" cy="1325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D56322-917D-4E1D-BB78-A6D3A85B8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979198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   Сельджукское </a:t>
            </a:r>
          </a:p>
          <a:p>
            <a:pPr marL="0" indent="0">
              <a:buNone/>
            </a:pPr>
            <a:r>
              <a:rPr lang="ru-RU" dirty="0"/>
              <a:t>завоевание</a:t>
            </a:r>
          </a:p>
          <a:p>
            <a:pPr marL="0" indent="0">
              <a:buNone/>
            </a:pPr>
            <a:r>
              <a:rPr lang="ru-RU" dirty="0"/>
              <a:t>	Ближнего </a:t>
            </a:r>
          </a:p>
          <a:p>
            <a:pPr marL="0" indent="0">
              <a:buNone/>
            </a:pPr>
            <a:r>
              <a:rPr lang="ru-RU" dirty="0"/>
              <a:t>	Востока</a:t>
            </a:r>
          </a:p>
          <a:p>
            <a:pPr marL="0" indent="0">
              <a:buNone/>
            </a:pPr>
            <a:r>
              <a:rPr lang="ru-RU" dirty="0"/>
              <a:t>	в </a:t>
            </a:r>
            <a:r>
              <a:rPr lang="en-US" dirty="0"/>
              <a:t>XI –</a:t>
            </a:r>
          </a:p>
          <a:p>
            <a:pPr marL="0" indent="0">
              <a:buNone/>
            </a:pPr>
            <a:r>
              <a:rPr lang="en-US" dirty="0"/>
              <a:t>	- XII </a:t>
            </a:r>
            <a:r>
              <a:rPr lang="ru-RU" dirty="0"/>
              <a:t>вв.</a:t>
            </a:r>
          </a:p>
        </p:txBody>
      </p:sp>
      <p:pic>
        <p:nvPicPr>
          <p:cNvPr id="22530" name="Picture 2" descr="Государство Сельджукидов — Википедия">
            <a:extLst>
              <a:ext uri="{FF2B5EF4-FFF2-40B4-BE49-F238E27FC236}">
                <a16:creationId xmlns:a16="http://schemas.microsoft.com/office/drawing/2014/main" id="{3C13B58F-F77A-43AA-97E8-3E5159823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398" y="0"/>
            <a:ext cx="8374602" cy="306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ИМПЕРИЯ СЕЛЬДЖУКОВ&quot; | Из жизни домашних животных 🐭 | Яндекс Дзен">
            <a:extLst>
              <a:ext uri="{FF2B5EF4-FFF2-40B4-BE49-F238E27FC236}">
                <a16:creationId xmlns:a16="http://schemas.microsoft.com/office/drawing/2014/main" id="{EFA12938-3E9E-499B-8732-F6F236FDF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599" y="3062796"/>
            <a:ext cx="5295900" cy="381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1061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508874-FE12-4B44-A35E-80CF5A6AD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54406" cy="1325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0FD91A-49DF-46E7-8A87-636110FD28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343183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	Монгольские </a:t>
            </a:r>
          </a:p>
          <a:p>
            <a:pPr marL="0" indent="0">
              <a:buNone/>
            </a:pPr>
            <a:r>
              <a:rPr lang="ru-RU" dirty="0"/>
              <a:t>завоевания </a:t>
            </a:r>
          </a:p>
          <a:p>
            <a:pPr marL="0" indent="0">
              <a:buNone/>
            </a:pPr>
            <a:r>
              <a:rPr lang="ru-RU" dirty="0"/>
              <a:t>	Ближнего </a:t>
            </a:r>
          </a:p>
          <a:p>
            <a:pPr marL="0" indent="0">
              <a:buNone/>
            </a:pPr>
            <a:r>
              <a:rPr lang="ru-RU" dirty="0"/>
              <a:t>	Востока</a:t>
            </a:r>
          </a:p>
          <a:p>
            <a:pPr marL="0" indent="0">
              <a:buNone/>
            </a:pPr>
            <a:r>
              <a:rPr lang="ru-RU" dirty="0"/>
              <a:t>	в </a:t>
            </a:r>
            <a:r>
              <a:rPr lang="en-US" dirty="0"/>
              <a:t>XII-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	</a:t>
            </a:r>
            <a:r>
              <a:rPr lang="en-US" dirty="0"/>
              <a:t>XIV </a:t>
            </a:r>
            <a:r>
              <a:rPr lang="ru-RU" dirty="0"/>
              <a:t>вв.</a:t>
            </a:r>
          </a:p>
        </p:txBody>
      </p:sp>
      <p:pic>
        <p:nvPicPr>
          <p:cNvPr id="23554" name="Picture 2" descr="Монгольские завоевания (13 век) | История Средних веков. Реферат, доклад,  сообщение, кратко, презентация, лекция, шпаргалка, конспект, ГДЗ, тест">
            <a:extLst>
              <a:ext uri="{FF2B5EF4-FFF2-40B4-BE49-F238E27FC236}">
                <a16:creationId xmlns:a16="http://schemas.microsoft.com/office/drawing/2014/main" id="{03A102C5-B709-4E2D-BE8A-65B0D3986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058" y="-178061"/>
            <a:ext cx="7841942" cy="373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Штрафные части» у монголов. | Тёмный историк | Яндекс Дзен">
            <a:extLst>
              <a:ext uri="{FF2B5EF4-FFF2-40B4-BE49-F238E27FC236}">
                <a16:creationId xmlns:a16="http://schemas.microsoft.com/office/drawing/2014/main" id="{3EEFECB0-CE19-461D-A155-221D00497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650" y="3428999"/>
            <a:ext cx="8515350" cy="334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7886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124E8D-6D26-4285-BD21-DCF30D228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431959" cy="1325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6863F3-E4C3-4F66-8462-6CA8F45A0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49410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	Османские </a:t>
            </a:r>
          </a:p>
          <a:p>
            <a:pPr marL="0" indent="0">
              <a:buNone/>
            </a:pPr>
            <a:r>
              <a:rPr lang="ru-RU" dirty="0"/>
              <a:t>	завоевания </a:t>
            </a:r>
          </a:p>
          <a:p>
            <a:pPr marL="0" indent="0">
              <a:buNone/>
            </a:pPr>
            <a:r>
              <a:rPr lang="ru-RU" dirty="0"/>
              <a:t>Малой Азии и </a:t>
            </a:r>
          </a:p>
          <a:p>
            <a:pPr marL="0" indent="0">
              <a:buNone/>
            </a:pPr>
            <a:r>
              <a:rPr lang="ru-RU" dirty="0"/>
              <a:t>	Южной Европы</a:t>
            </a:r>
          </a:p>
          <a:p>
            <a:pPr marL="0" indent="0">
              <a:buNone/>
            </a:pPr>
            <a:r>
              <a:rPr lang="ru-RU" dirty="0"/>
              <a:t>и создание </a:t>
            </a:r>
          </a:p>
          <a:p>
            <a:pPr marL="0" indent="0">
              <a:buNone/>
            </a:pPr>
            <a:r>
              <a:rPr lang="ru-RU" dirty="0"/>
              <a:t>	государства</a:t>
            </a:r>
          </a:p>
          <a:p>
            <a:pPr marL="0" indent="0">
              <a:buNone/>
            </a:pPr>
            <a:r>
              <a:rPr lang="ru-RU" dirty="0"/>
              <a:t>Османской </a:t>
            </a:r>
          </a:p>
          <a:p>
            <a:pPr marL="0" indent="0">
              <a:buNone/>
            </a:pPr>
            <a:r>
              <a:rPr lang="ru-RU" dirty="0"/>
              <a:t>	империи.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4578" name="Picture 2" descr="Завоевание османских султанов в Европе и Азии | История. Реферат, доклад,  сообщение, краткое содержание, конспект, сочинение, ГДЗ, тест, книга |  iEssay.ru">
            <a:extLst>
              <a:ext uri="{FF2B5EF4-FFF2-40B4-BE49-F238E27FC236}">
                <a16:creationId xmlns:a16="http://schemas.microsoft.com/office/drawing/2014/main" id="{48155A66-5F15-4B2D-B537-71F485CE3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318" y="0"/>
            <a:ext cx="8285826" cy="306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Османская империя: хроника завоеваний">
            <a:extLst>
              <a:ext uri="{FF2B5EF4-FFF2-40B4-BE49-F238E27FC236}">
                <a16:creationId xmlns:a16="http://schemas.microsoft.com/office/drawing/2014/main" id="{8C148A39-7D51-41CE-8FF4-13622A678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159" y="3062796"/>
            <a:ext cx="7921841" cy="395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6248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B065CD-52BA-4A52-A54E-262265AE7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657078" cy="1325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8551D1-4E75-49DB-B634-0BF7D641A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96775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	Чрезвычайный уровень</a:t>
            </a:r>
          </a:p>
          <a:p>
            <a:pPr marL="0" indent="0">
              <a:buNone/>
            </a:pPr>
            <a:r>
              <a:rPr lang="ru-RU" dirty="0"/>
              <a:t>жестокости противостояний </a:t>
            </a:r>
          </a:p>
          <a:p>
            <a:pPr marL="0" indent="0">
              <a:buNone/>
            </a:pPr>
            <a:r>
              <a:rPr lang="ru-RU" dirty="0"/>
              <a:t>	оседлых и кочевников</a:t>
            </a:r>
          </a:p>
          <a:p>
            <a:pPr marL="0" indent="0">
              <a:buNone/>
            </a:pPr>
            <a:r>
              <a:rPr lang="ru-RU" dirty="0"/>
              <a:t>в Азии и в Северной Африке</a:t>
            </a:r>
          </a:p>
          <a:p>
            <a:pPr marL="0" indent="0">
              <a:buNone/>
            </a:pPr>
            <a:r>
              <a:rPr lang="ru-RU" dirty="0"/>
              <a:t>	- обуславливал </a:t>
            </a:r>
          </a:p>
          <a:p>
            <a:pPr>
              <a:buFontTx/>
              <a:buChar char="-"/>
            </a:pPr>
            <a:r>
              <a:rPr lang="ru-RU" dirty="0"/>
              <a:t>деспотическую власть,</a:t>
            </a:r>
          </a:p>
          <a:p>
            <a:pPr marL="0" indent="0">
              <a:buNone/>
            </a:pPr>
            <a:r>
              <a:rPr lang="ru-RU" dirty="0"/>
              <a:t>бюрократический аппарат</a:t>
            </a:r>
          </a:p>
          <a:p>
            <a:pPr marL="0" indent="0">
              <a:buNone/>
            </a:pPr>
            <a:r>
              <a:rPr lang="ru-RU" dirty="0"/>
              <a:t>	и мощные армии. </a:t>
            </a:r>
          </a:p>
        </p:txBody>
      </p:sp>
      <p:pic>
        <p:nvPicPr>
          <p:cNvPr id="25602" name="Picture 2" descr="Османская империя в 16 - 17 веках — от могущества до упадка">
            <a:extLst>
              <a:ext uri="{FF2B5EF4-FFF2-40B4-BE49-F238E27FC236}">
                <a16:creationId xmlns:a16="http://schemas.microsoft.com/office/drawing/2014/main" id="{96219173-76CF-4D7B-B51E-449F73886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975" y="0"/>
            <a:ext cx="6457025" cy="666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901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84451E-C558-49B6-8939-C179E937D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005831" cy="1325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EF3407-D86C-403F-A4C5-91200281C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263283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	Отсутствие </a:t>
            </a:r>
          </a:p>
          <a:p>
            <a:pPr marL="0" indent="0">
              <a:buNone/>
            </a:pPr>
            <a:r>
              <a:rPr lang="ru-RU" dirty="0"/>
              <a:t>нападений </a:t>
            </a:r>
          </a:p>
          <a:p>
            <a:pPr marL="0" indent="0">
              <a:buNone/>
            </a:pPr>
            <a:r>
              <a:rPr lang="ru-RU" dirty="0"/>
              <a:t>	кочевников</a:t>
            </a:r>
          </a:p>
          <a:p>
            <a:pPr>
              <a:buFontTx/>
              <a:buChar char="-"/>
            </a:pPr>
            <a:r>
              <a:rPr lang="ru-RU" dirty="0"/>
              <a:t>основная причина</a:t>
            </a:r>
          </a:p>
          <a:p>
            <a:pPr marL="0" indent="0">
              <a:buNone/>
            </a:pPr>
            <a:r>
              <a:rPr lang="ru-RU" dirty="0"/>
              <a:t>	спокойного,</a:t>
            </a:r>
          </a:p>
          <a:p>
            <a:pPr marL="0" indent="0">
              <a:buNone/>
            </a:pPr>
            <a:r>
              <a:rPr lang="ru-RU" dirty="0"/>
              <a:t>поступательного </a:t>
            </a:r>
          </a:p>
          <a:p>
            <a:pPr marL="0" indent="0">
              <a:buNone/>
            </a:pPr>
            <a:r>
              <a:rPr lang="ru-RU" dirty="0"/>
              <a:t>	развития </a:t>
            </a:r>
          </a:p>
          <a:p>
            <a:pPr marL="0" indent="0">
              <a:buNone/>
            </a:pPr>
            <a:r>
              <a:rPr lang="ru-RU" dirty="0"/>
              <a:t>европейского </a:t>
            </a:r>
          </a:p>
          <a:p>
            <a:pPr marL="0" indent="0">
              <a:buNone/>
            </a:pPr>
            <a:r>
              <a:rPr lang="ru-RU" dirty="0"/>
              <a:t>	общества.</a:t>
            </a:r>
          </a:p>
        </p:txBody>
      </p:sp>
      <p:pic>
        <p:nvPicPr>
          <p:cNvPr id="27650" name="Picture 2" descr="Государства славян и кочевников">
            <a:extLst>
              <a:ext uri="{FF2B5EF4-FFF2-40B4-BE49-F238E27FC236}">
                <a16:creationId xmlns:a16="http://schemas.microsoft.com/office/drawing/2014/main" id="{5209BEFF-6CE1-42A1-AD63-0C0B47F19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7696200" cy="743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441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355092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	Эталоном </a:t>
            </a:r>
          </a:p>
          <a:p>
            <a:pPr marL="0" indent="0">
              <a:buNone/>
            </a:pPr>
            <a:r>
              <a:rPr lang="ru-RU" dirty="0"/>
              <a:t>такого </a:t>
            </a:r>
          </a:p>
          <a:p>
            <a:pPr marL="0" indent="0">
              <a:buNone/>
            </a:pPr>
            <a:r>
              <a:rPr lang="ru-RU" dirty="0"/>
              <a:t>политического</a:t>
            </a:r>
          </a:p>
          <a:p>
            <a:pPr marL="0" indent="0">
              <a:buNone/>
            </a:pPr>
            <a:r>
              <a:rPr lang="ru-RU" dirty="0"/>
              <a:t>	устройства </a:t>
            </a:r>
          </a:p>
          <a:p>
            <a:pPr marL="0" indent="0">
              <a:buNone/>
            </a:pPr>
            <a:r>
              <a:rPr lang="ru-RU" dirty="0"/>
              <a:t>можно считать </a:t>
            </a:r>
          </a:p>
          <a:p>
            <a:pPr marL="0" indent="0">
              <a:buNone/>
            </a:pPr>
            <a:r>
              <a:rPr lang="ru-RU" dirty="0"/>
              <a:t>	- </a:t>
            </a:r>
            <a:r>
              <a:rPr lang="ru-RU" b="1" dirty="0"/>
              <a:t>Древний</a:t>
            </a:r>
          </a:p>
          <a:p>
            <a:pPr marL="0" indent="0">
              <a:buNone/>
            </a:pPr>
            <a:r>
              <a:rPr lang="ru-RU" b="1" dirty="0"/>
              <a:t>	Египет</a:t>
            </a:r>
            <a:r>
              <a:rPr lang="ru-RU" dirty="0"/>
              <a:t>.  </a:t>
            </a:r>
          </a:p>
        </p:txBody>
      </p:sp>
      <p:pic>
        <p:nvPicPr>
          <p:cNvPr id="3074" name="Picture 2" descr="10 повседневных вещей, за которые стоит благодарить древних египтя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601" y="-237010"/>
            <a:ext cx="8280400" cy="71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568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CC0848-17F3-4EE9-8022-6558E3FE1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	   </a:t>
            </a:r>
            <a:br>
              <a:rPr lang="ru-RU" dirty="0"/>
            </a:br>
            <a:r>
              <a:rPr lang="ru-RU" dirty="0"/>
              <a:t>	 	Развитие самоуправления </a:t>
            </a:r>
            <a:br>
              <a:rPr lang="ru-RU" dirty="0"/>
            </a:br>
            <a:r>
              <a:rPr lang="ru-RU" dirty="0"/>
              <a:t>     западноевропейских городов в </a:t>
            </a:r>
            <a:r>
              <a:rPr lang="en-US" dirty="0"/>
              <a:t>X-XI </a:t>
            </a:r>
            <a:r>
              <a:rPr lang="ru-RU" dirty="0"/>
              <a:t>вв.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1340B9-0DFE-4ECE-B6D6-98EE39B9B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6913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	Борьба города с сеньором </a:t>
            </a:r>
          </a:p>
          <a:p>
            <a:pPr marL="0" indent="0">
              <a:buNone/>
            </a:pPr>
            <a:r>
              <a:rPr lang="ru-RU" dirty="0"/>
              <a:t>в Западной Европе делала</a:t>
            </a:r>
          </a:p>
          <a:p>
            <a:pPr marL="0" indent="0">
              <a:buNone/>
            </a:pPr>
            <a:r>
              <a:rPr lang="ru-RU" dirty="0"/>
              <a:t>     </a:t>
            </a:r>
            <a:r>
              <a:rPr lang="ru-RU" dirty="0" err="1"/>
              <a:t>озможным</a:t>
            </a:r>
            <a:r>
              <a:rPr lang="ru-RU" dirty="0"/>
              <a:t>  его освобождение,</a:t>
            </a:r>
          </a:p>
          <a:p>
            <a:pPr marL="0" indent="0">
              <a:buNone/>
            </a:pPr>
            <a:r>
              <a:rPr lang="ru-RU" dirty="0"/>
              <a:t>в  то время, как на Востоке </a:t>
            </a:r>
          </a:p>
          <a:p>
            <a:pPr marL="0" indent="0">
              <a:buNone/>
            </a:pPr>
            <a:r>
              <a:rPr lang="ru-RU" dirty="0"/>
              <a:t>	городу – противостояло</a:t>
            </a:r>
          </a:p>
          <a:p>
            <a:pPr marL="0" indent="0">
              <a:buNone/>
            </a:pPr>
            <a:r>
              <a:rPr lang="ru-RU" dirty="0"/>
              <a:t>сильное централизованное г</a:t>
            </a:r>
          </a:p>
          <a:p>
            <a:pPr marL="0" indent="0">
              <a:buNone/>
            </a:pPr>
            <a:r>
              <a:rPr lang="ru-RU" dirty="0"/>
              <a:t>	деспотическое государство,</a:t>
            </a:r>
          </a:p>
          <a:p>
            <a:pPr marL="0" indent="0">
              <a:buNone/>
            </a:pPr>
            <a:r>
              <a:rPr lang="ru-RU" dirty="0"/>
              <a:t>которое всегда  -  его побеждало.</a:t>
            </a:r>
          </a:p>
        </p:txBody>
      </p:sp>
      <p:pic>
        <p:nvPicPr>
          <p:cNvPr id="28674" name="Picture 2" descr="Средневековые башни Болоньи | Пикабу">
            <a:extLst>
              <a:ext uri="{FF2B5EF4-FFF2-40B4-BE49-F238E27FC236}">
                <a16:creationId xmlns:a16="http://schemas.microsoft.com/office/drawing/2014/main" id="{9900CDA3-80C6-4C76-BA9B-766A21A89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858" y="1421537"/>
            <a:ext cx="6117824" cy="210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A5B27B-764B-47D3-AF94-B314127BA6F2}"/>
              </a:ext>
            </a:extLst>
          </p:cNvPr>
          <p:cNvSpPr txBox="1"/>
          <p:nvPr/>
        </p:nvSpPr>
        <p:spPr>
          <a:xfrm>
            <a:off x="7761303" y="3524435"/>
            <a:ext cx="2820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dirty="0"/>
              <a:t>средневековая Болонья </a:t>
            </a:r>
          </a:p>
        </p:txBody>
      </p:sp>
      <p:pic>
        <p:nvPicPr>
          <p:cNvPr id="28676" name="Picture 4" descr="Пекин">
            <a:extLst>
              <a:ext uri="{FF2B5EF4-FFF2-40B4-BE49-F238E27FC236}">
                <a16:creationId xmlns:a16="http://schemas.microsoft.com/office/drawing/2014/main" id="{E70B97F0-5AD5-4142-8C68-69431AF34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207" y="3872282"/>
            <a:ext cx="5669132" cy="230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6BF973-A92D-489A-ACFA-307EE977992D}"/>
              </a:ext>
            </a:extLst>
          </p:cNvPr>
          <p:cNvSpPr txBox="1"/>
          <p:nvPr/>
        </p:nvSpPr>
        <p:spPr>
          <a:xfrm>
            <a:off x="8418250" y="6215147"/>
            <a:ext cx="61477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dirty="0"/>
              <a:t>Средневековый Пекин</a:t>
            </a:r>
          </a:p>
        </p:txBody>
      </p:sp>
    </p:spTree>
    <p:extLst>
      <p:ext uri="{BB962C8B-B14F-4D97-AF65-F5344CB8AC3E}">
        <p14:creationId xmlns:p14="http://schemas.microsoft.com/office/powerpoint/2010/main" val="10684953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13B1DF-078A-47B7-AC9A-4AF8C0F8A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005831" cy="1325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B9B927-1B4D-4F4C-BBC2-DEB455A3AB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943687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/>
              <a:t>	</a:t>
            </a:r>
            <a:r>
              <a:rPr lang="ru-RU" sz="3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Первые </a:t>
            </a:r>
          </a:p>
          <a:p>
            <a:pPr marL="0" indent="0">
              <a:buNone/>
            </a:pPr>
            <a:r>
              <a:rPr lang="ru-RU" sz="3200" dirty="0">
                <a:solidFill>
                  <a:srgbClr val="202122"/>
                </a:solidFill>
                <a:latin typeface="Arial" panose="020B0604020202020204" pitchFamily="34" charset="0"/>
              </a:rPr>
              <a:t>к</a:t>
            </a:r>
            <a:r>
              <a:rPr lang="ru-RU" sz="3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ортесы</a:t>
            </a:r>
          </a:p>
          <a:p>
            <a:pPr marL="0" indent="0">
              <a:buNone/>
            </a:pPr>
            <a:r>
              <a:rPr lang="ru-RU" sz="3200" dirty="0">
                <a:solidFill>
                  <a:srgbClr val="202122"/>
                </a:solidFill>
                <a:latin typeface="Arial" panose="020B0604020202020204" pitchFamily="34" charset="0"/>
              </a:rPr>
              <a:t>	</a:t>
            </a:r>
            <a:r>
              <a:rPr lang="ru-RU" sz="3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были </a:t>
            </a:r>
          </a:p>
          <a:p>
            <a:pPr marL="0" indent="0">
              <a:buNone/>
            </a:pPr>
            <a:r>
              <a:rPr lang="ru-RU" sz="3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созданы </a:t>
            </a:r>
          </a:p>
          <a:p>
            <a:pPr marL="0" indent="0">
              <a:buNone/>
            </a:pPr>
            <a:r>
              <a:rPr lang="ru-RU" sz="3200" dirty="0">
                <a:solidFill>
                  <a:srgbClr val="202122"/>
                </a:solidFill>
                <a:latin typeface="Arial" panose="020B0604020202020204" pitchFamily="34" charset="0"/>
              </a:rPr>
              <a:t>	</a:t>
            </a:r>
            <a:r>
              <a:rPr lang="ru-RU" sz="3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в 1137 г.</a:t>
            </a:r>
          </a:p>
          <a:p>
            <a:pPr marL="0" indent="0">
              <a:buNone/>
            </a:pPr>
            <a:r>
              <a:rPr lang="ru-RU" sz="3200" dirty="0">
                <a:solidFill>
                  <a:srgbClr val="202122"/>
                </a:solidFill>
                <a:latin typeface="Arial" panose="020B0604020202020204" pitchFamily="34" charset="0"/>
              </a:rPr>
              <a:t>	</a:t>
            </a:r>
            <a:r>
              <a:rPr lang="ru-RU" sz="3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в </a:t>
            </a:r>
          </a:p>
          <a:p>
            <a:pPr marL="0" indent="0">
              <a:buNone/>
            </a:pPr>
            <a:r>
              <a:rPr lang="ru-RU" sz="3200" dirty="0">
                <a:solidFill>
                  <a:srgbClr val="202122"/>
                </a:solidFill>
                <a:latin typeface="Arial" panose="020B0604020202020204" pitchFamily="34" charset="0"/>
              </a:rPr>
              <a:t>	</a:t>
            </a:r>
            <a:r>
              <a:rPr lang="ru-RU" sz="3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Кастилии.</a:t>
            </a:r>
          </a:p>
          <a:p>
            <a:pPr marL="0" indent="0">
              <a:buNone/>
            </a:pPr>
            <a:r>
              <a:rPr lang="ru-RU" sz="3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endParaRPr lang="ru-RU" sz="3200" dirty="0"/>
          </a:p>
        </p:txBody>
      </p:sp>
      <p:pic>
        <p:nvPicPr>
          <p:cNvPr id="29698" name="Picture 2">
            <a:extLst>
              <a:ext uri="{FF2B5EF4-FFF2-40B4-BE49-F238E27FC236}">
                <a16:creationId xmlns:a16="http://schemas.microsoft.com/office/drawing/2014/main" id="{5111247B-A70B-4FF5-895D-86ADE8841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121" y="-79900"/>
            <a:ext cx="7871718" cy="712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50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23DF96-7F48-4846-B396-E9F7462AF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937986" cy="1325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8F5ACE-666C-460E-86C7-3BBC74B10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41668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	</a:t>
            </a:r>
            <a:r>
              <a:rPr lang="ru-RU" sz="4800" dirty="0"/>
              <a:t>Великая </a:t>
            </a:r>
          </a:p>
          <a:p>
            <a:pPr marL="0" indent="0">
              <a:buNone/>
            </a:pPr>
            <a:r>
              <a:rPr lang="ru-RU" sz="4800" dirty="0"/>
              <a:t>Хартия</a:t>
            </a:r>
          </a:p>
          <a:p>
            <a:pPr marL="0" indent="0">
              <a:buNone/>
            </a:pPr>
            <a:r>
              <a:rPr lang="ru-RU" sz="4800" dirty="0"/>
              <a:t>	Вольностей </a:t>
            </a:r>
          </a:p>
          <a:p>
            <a:pPr marL="0" indent="0">
              <a:buNone/>
            </a:pPr>
            <a:r>
              <a:rPr lang="ru-RU" sz="4800" dirty="0"/>
              <a:t>	в 1215 г.</a:t>
            </a:r>
          </a:p>
          <a:p>
            <a:pPr marL="0" indent="0">
              <a:buNone/>
            </a:pPr>
            <a:r>
              <a:rPr lang="ru-RU" sz="4800" dirty="0"/>
              <a:t>	в Англии.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22" name="Picture 2" descr="Как появилась Великая хартия вольностей - Парламентская газета">
            <a:extLst>
              <a:ext uri="{FF2B5EF4-FFF2-40B4-BE49-F238E27FC236}">
                <a16:creationId xmlns:a16="http://schemas.microsoft.com/office/drawing/2014/main" id="{3E468B47-31BA-4BEB-90F9-D35DC20D3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559" y="0"/>
            <a:ext cx="7007441" cy="654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0800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B816FE-1E32-42BF-B30E-679CAD229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CAC558-307A-4856-B7E6-EC2EA3EC2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89738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	</a:t>
            </a:r>
            <a:r>
              <a:rPr lang="ru-RU" sz="5400" dirty="0"/>
              <a:t>Английский </a:t>
            </a:r>
          </a:p>
          <a:p>
            <a:pPr marL="0" indent="0">
              <a:buNone/>
            </a:pPr>
            <a:r>
              <a:rPr lang="ru-RU" sz="5400" dirty="0"/>
              <a:t>парламент</a:t>
            </a:r>
          </a:p>
          <a:p>
            <a:pPr marL="0" indent="0">
              <a:buNone/>
            </a:pPr>
            <a:r>
              <a:rPr lang="ru-RU" sz="5400" dirty="0"/>
              <a:t>	1265 года</a:t>
            </a:r>
          </a:p>
        </p:txBody>
      </p:sp>
      <p:pic>
        <p:nvPicPr>
          <p:cNvPr id="31746" name="Picture 2" descr="1265 г. Симон де Монфор собрал первый парламент">
            <a:extLst>
              <a:ext uri="{FF2B5EF4-FFF2-40B4-BE49-F238E27FC236}">
                <a16:creationId xmlns:a16="http://schemas.microsoft.com/office/drawing/2014/main" id="{1BA2873C-0C05-4867-8E9D-2601BAD1C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336" y="-1"/>
            <a:ext cx="7050534" cy="697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5541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66F0BD-7E24-4687-A420-054BDD2FD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485F0D-BD66-45EA-901C-9508132EA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7299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dirty="0"/>
              <a:t>   Французские</a:t>
            </a:r>
          </a:p>
          <a:p>
            <a:pPr marL="0" indent="0">
              <a:buNone/>
            </a:pPr>
            <a:r>
              <a:rPr lang="ru-RU" sz="4800" dirty="0"/>
              <a:t>генеральные </a:t>
            </a:r>
          </a:p>
          <a:p>
            <a:pPr marL="0" indent="0">
              <a:buNone/>
            </a:pPr>
            <a:r>
              <a:rPr lang="ru-RU" sz="4800" dirty="0"/>
              <a:t>	Штаты </a:t>
            </a:r>
          </a:p>
          <a:p>
            <a:pPr marL="0" indent="0">
              <a:buNone/>
            </a:pPr>
            <a:r>
              <a:rPr lang="ru-RU" sz="4800" dirty="0"/>
              <a:t>	1302 г.</a:t>
            </a:r>
          </a:p>
        </p:txBody>
      </p:sp>
      <p:pic>
        <p:nvPicPr>
          <p:cNvPr id="32770" name="Picture 2" descr="Генеральные штаты во Франции: история создания, первый созыв и причина  роспуска">
            <a:extLst>
              <a:ext uri="{FF2B5EF4-FFF2-40B4-BE49-F238E27FC236}">
                <a16:creationId xmlns:a16="http://schemas.microsoft.com/office/drawing/2014/main" id="{66461EDF-D616-437D-81DF-FE7B733E8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660" y="-1"/>
            <a:ext cx="7087340" cy="722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1217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CA42E1-2642-4B9B-842D-4078A2D81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	Западноевропейское Возрождение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D7585F-D8E7-4F37-A036-5963F465B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22903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	 Западноевропейское </a:t>
            </a:r>
          </a:p>
          <a:p>
            <a:pPr marL="0" indent="0">
              <a:buNone/>
            </a:pPr>
            <a:r>
              <a:rPr lang="ru-RU" dirty="0"/>
              <a:t>Возрождение – это возрождение</a:t>
            </a:r>
          </a:p>
          <a:p>
            <a:pPr marL="0" indent="0">
              <a:buNone/>
            </a:pPr>
            <a:r>
              <a:rPr lang="ru-RU" dirty="0"/>
              <a:t>	Золотой античности:</a:t>
            </a:r>
          </a:p>
          <a:p>
            <a:pPr marL="514350" indent="-514350">
              <a:buAutoNum type="arabicParenR"/>
            </a:pPr>
            <a:r>
              <a:rPr lang="ru-RU" dirty="0"/>
              <a:t>идеалы гуманизма,</a:t>
            </a:r>
          </a:p>
          <a:p>
            <a:pPr marL="0" indent="0">
              <a:buNone/>
            </a:pPr>
            <a:r>
              <a:rPr lang="ru-RU" dirty="0"/>
              <a:t>2)   антропоцентризм</a:t>
            </a:r>
          </a:p>
          <a:p>
            <a:pPr marL="0" indent="0">
              <a:buNone/>
            </a:pPr>
            <a:r>
              <a:rPr lang="ru-RU" dirty="0"/>
              <a:t>3)   светскость,  </a:t>
            </a:r>
          </a:p>
          <a:p>
            <a:pPr marL="0" indent="0">
              <a:buNone/>
            </a:pPr>
            <a:r>
              <a:rPr lang="ru-RU" dirty="0"/>
              <a:t>4)  появление личности,  </a:t>
            </a:r>
          </a:p>
          <a:p>
            <a:pPr marL="0" indent="0">
              <a:buNone/>
            </a:pPr>
            <a:r>
              <a:rPr lang="ru-RU" dirty="0"/>
              <a:t>5)  самоуправление,</a:t>
            </a:r>
          </a:p>
          <a:p>
            <a:pPr marL="0" indent="0">
              <a:buNone/>
            </a:pPr>
            <a:r>
              <a:rPr lang="ru-RU" dirty="0"/>
              <a:t>6)  гражданское общество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3794" name="Picture 2">
            <a:extLst>
              <a:ext uri="{FF2B5EF4-FFF2-40B4-BE49-F238E27FC236}">
                <a16:creationId xmlns:a16="http://schemas.microsoft.com/office/drawing/2014/main" id="{F00BB48F-376D-40DD-B929-BAE26BBC3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94800"/>
            <a:ext cx="5957101" cy="536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386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4B5BB3-25A2-432D-9E47-8698BA860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	Было ли возрождение на Востоке 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E66F06-D7CE-48F6-B755-4024F1532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24744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     «</a:t>
            </a:r>
            <a:r>
              <a:rPr lang="ru-RU" b="1" dirty="0"/>
              <a:t>Возрождение» на Востоке,</a:t>
            </a:r>
          </a:p>
          <a:p>
            <a:pPr marL="0" indent="0">
              <a:buNone/>
            </a:pPr>
            <a:r>
              <a:rPr lang="ru-RU" b="1" dirty="0"/>
              <a:t>в частности – в Китае – в конце каждого</a:t>
            </a:r>
          </a:p>
          <a:p>
            <a:pPr marL="0" indent="0">
              <a:buNone/>
            </a:pPr>
            <a:r>
              <a:rPr lang="ru-RU" b="1" dirty="0"/>
              <a:t>	династического цикла носило </a:t>
            </a:r>
          </a:p>
          <a:p>
            <a:pPr marL="0" indent="0">
              <a:buNone/>
            </a:pPr>
            <a:r>
              <a:rPr lang="ru-RU" b="1" dirty="0"/>
              <a:t>характер - прямо противоположный </a:t>
            </a:r>
          </a:p>
          <a:p>
            <a:pPr marL="0" indent="0">
              <a:buNone/>
            </a:pPr>
            <a:r>
              <a:rPr lang="ru-RU" b="1" dirty="0"/>
              <a:t>	 западноевропейскому</a:t>
            </a:r>
            <a:r>
              <a:rPr lang="ru-RU" dirty="0"/>
              <a:t>:</a:t>
            </a:r>
          </a:p>
          <a:p>
            <a:pPr marL="514350" indent="-514350">
              <a:buAutoNum type="arabicParenR"/>
            </a:pPr>
            <a:r>
              <a:rPr lang="ru-RU" b="1" dirty="0"/>
              <a:t>укрепление государства</a:t>
            </a:r>
          </a:p>
          <a:p>
            <a:pPr marL="0" indent="0">
              <a:buNone/>
            </a:pPr>
            <a:r>
              <a:rPr lang="ru-RU" b="1" dirty="0"/>
              <a:t>в противовес всему «частному</a:t>
            </a:r>
            <a:r>
              <a:rPr lang="ru-RU" dirty="0"/>
              <a:t>»;</a:t>
            </a:r>
          </a:p>
          <a:p>
            <a:pPr marL="514350" indent="-514350">
              <a:buAutoNum type="arabicParenR" startAt="2"/>
            </a:pPr>
            <a:r>
              <a:rPr lang="ru-RU" b="1" dirty="0"/>
              <a:t>возвращение священным </a:t>
            </a:r>
          </a:p>
          <a:p>
            <a:pPr marL="0" indent="0">
              <a:buNone/>
            </a:pPr>
            <a:r>
              <a:rPr lang="ru-RU" b="1" dirty="0"/>
              <a:t>нормам древности: </a:t>
            </a:r>
          </a:p>
          <a:p>
            <a:pPr marL="0" indent="0">
              <a:buNone/>
            </a:pPr>
            <a:r>
              <a:rPr lang="ru-RU" b="1" dirty="0"/>
              <a:t>	«колодезным» полям и</a:t>
            </a:r>
          </a:p>
          <a:p>
            <a:pPr marL="0" indent="0">
              <a:buNone/>
            </a:pPr>
            <a:r>
              <a:rPr lang="ru-RU" b="1" dirty="0"/>
              <a:t>эгалитаризму;</a:t>
            </a:r>
          </a:p>
          <a:p>
            <a:pPr marL="0" indent="0">
              <a:buNone/>
            </a:pPr>
            <a:r>
              <a:rPr lang="ru-RU" b="1" dirty="0"/>
              <a:t>3) теория «ствола и ветвей».</a:t>
            </a:r>
          </a:p>
        </p:txBody>
      </p:sp>
      <p:pic>
        <p:nvPicPr>
          <p:cNvPr id="34818" name="Picture 2" descr="WOMENATION Средневековая китайская семья">
            <a:extLst>
              <a:ext uri="{FF2B5EF4-FFF2-40B4-BE49-F238E27FC236}">
                <a16:creationId xmlns:a16="http://schemas.microsoft.com/office/drawing/2014/main" id="{33E127DA-9FB6-41EA-BF51-7B7BE1BC3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945" y="1241486"/>
            <a:ext cx="5729056" cy="570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1373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0354E7-BB88-43E5-8BE4-B75ECA2B4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716045" cy="1325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1BA6C1-E2D7-4E79-B007-026647EEA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556247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	</a:t>
            </a:r>
            <a:r>
              <a:rPr lang="ru-RU" b="1" dirty="0"/>
              <a:t>Католичество,</a:t>
            </a:r>
          </a:p>
          <a:p>
            <a:pPr marL="0" indent="0">
              <a:buNone/>
            </a:pPr>
            <a:r>
              <a:rPr lang="ru-RU" b="1" dirty="0"/>
              <a:t>Реформация </a:t>
            </a:r>
          </a:p>
          <a:p>
            <a:pPr marL="0" indent="0">
              <a:buNone/>
            </a:pPr>
            <a:r>
              <a:rPr lang="ru-RU" b="1" dirty="0"/>
              <a:t>	и </a:t>
            </a:r>
          </a:p>
          <a:p>
            <a:pPr marL="0" indent="0">
              <a:buNone/>
            </a:pPr>
            <a:r>
              <a:rPr lang="ru-RU" b="1" dirty="0"/>
              <a:t>Контрреформация</a:t>
            </a:r>
          </a:p>
          <a:p>
            <a:pPr marL="0" indent="0">
              <a:buNone/>
            </a:pPr>
            <a:r>
              <a:rPr lang="ru-RU" dirty="0"/>
              <a:t>	в Западной </a:t>
            </a:r>
          </a:p>
          <a:p>
            <a:pPr marL="0" indent="0">
              <a:buNone/>
            </a:pPr>
            <a:r>
              <a:rPr lang="ru-RU" dirty="0"/>
              <a:t>	Европе.</a:t>
            </a:r>
          </a:p>
        </p:txBody>
      </p:sp>
      <p:pic>
        <p:nvPicPr>
          <p:cNvPr id="35842" name="Picture 2" descr="Контрреформация в Европе кратко о событиях конца 16-17 веков (7 класс)">
            <a:extLst>
              <a:ext uri="{FF2B5EF4-FFF2-40B4-BE49-F238E27FC236}">
                <a16:creationId xmlns:a16="http://schemas.microsoft.com/office/drawing/2014/main" id="{6EAB9F52-8F5A-4207-98D7-02904C011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447" y="-24414"/>
            <a:ext cx="779755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Лютер, Мартин — Википедия">
            <a:extLst>
              <a:ext uri="{FF2B5EF4-FFF2-40B4-BE49-F238E27FC236}">
                <a16:creationId xmlns:a16="http://schemas.microsoft.com/office/drawing/2014/main" id="{2452DA3F-7BCF-45FA-974E-941DD416F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514" y="3785586"/>
            <a:ext cx="2219418" cy="3072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7231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1651AB-689A-4EC3-BF7C-CDD0A5753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	Тридцатилетняя война в Европе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E4642E-EB54-435D-AB20-7323B76FE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844636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       Тридцатилетняя </a:t>
            </a:r>
          </a:p>
          <a:p>
            <a:pPr marL="0" indent="0">
              <a:buNone/>
            </a:pPr>
            <a:r>
              <a:rPr lang="ru-RU" dirty="0"/>
              <a:t>война в Европе –</a:t>
            </a:r>
          </a:p>
          <a:p>
            <a:pPr marL="0" indent="0">
              <a:buNone/>
            </a:pPr>
            <a:r>
              <a:rPr lang="ru-RU" dirty="0"/>
              <a:t>	– 1618-1648 гг. </a:t>
            </a:r>
          </a:p>
          <a:p>
            <a:pPr marL="0" indent="0">
              <a:buNone/>
            </a:pPr>
            <a:r>
              <a:rPr lang="ru-RU" dirty="0"/>
              <a:t>самая кровавая война </a:t>
            </a:r>
          </a:p>
          <a:p>
            <a:pPr marL="0" indent="0">
              <a:buNone/>
            </a:pPr>
            <a:r>
              <a:rPr lang="ru-RU" dirty="0"/>
              <a:t>	Раннего </a:t>
            </a:r>
          </a:p>
          <a:p>
            <a:pPr marL="0" indent="0">
              <a:buNone/>
            </a:pPr>
            <a:r>
              <a:rPr lang="ru-RU" dirty="0"/>
              <a:t>Нового времени,</a:t>
            </a:r>
          </a:p>
          <a:p>
            <a:pPr marL="0" indent="0">
              <a:buNone/>
            </a:pPr>
            <a:r>
              <a:rPr lang="ru-RU" dirty="0"/>
              <a:t>	закончившаяся</a:t>
            </a:r>
          </a:p>
          <a:p>
            <a:pPr marL="0" indent="0">
              <a:buNone/>
            </a:pPr>
            <a:r>
              <a:rPr lang="ru-RU" dirty="0"/>
              <a:t>Вестфальским миром. 	 </a:t>
            </a:r>
          </a:p>
        </p:txBody>
      </p:sp>
      <p:pic>
        <p:nvPicPr>
          <p:cNvPr id="2050" name="Picture 2" descr="30 лет кошмара">
            <a:extLst>
              <a:ext uri="{FF2B5EF4-FFF2-40B4-BE49-F238E27FC236}">
                <a16:creationId xmlns:a16="http://schemas.microsoft.com/office/drawing/2014/main" id="{A1C0B0D7-CB73-4073-8643-1C71F5E6E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473" y="1250084"/>
            <a:ext cx="7601527" cy="560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6031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5FEC41-76FB-4E6E-BA8E-3C45DECBD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558309" cy="1325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53D82C-5C3F-43AD-9A42-B0D7CC363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853873" cy="4351338"/>
          </a:xfrm>
        </p:spPr>
        <p:txBody>
          <a:bodyPr/>
          <a:lstStyle/>
          <a:p>
            <a:pPr marL="0" indent="0">
              <a:buNone/>
            </a:pP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	Вестфальский </a:t>
            </a:r>
          </a:p>
          <a:p>
            <a:pPr marL="0" indent="0">
              <a:buNone/>
            </a:pP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мир 1648 г. -  начало </a:t>
            </a:r>
          </a:p>
          <a:p>
            <a:pPr marL="0" indent="0">
              <a:buNone/>
            </a:pP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	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нового порядка</a:t>
            </a:r>
          </a:p>
          <a:p>
            <a:pPr marL="0" indent="0">
              <a:buNone/>
            </a:pP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в Европе, </a:t>
            </a:r>
          </a:p>
          <a:p>
            <a:pPr marL="0" indent="0">
              <a:buNone/>
            </a:pP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	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основанного</a:t>
            </a:r>
          </a:p>
          <a:p>
            <a:pPr marL="0" indent="0">
              <a:buNone/>
            </a:pP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	 на концепции</a:t>
            </a:r>
          </a:p>
          <a:p>
            <a:pPr marL="0" indent="0">
              <a:buNone/>
            </a:pP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государственного </a:t>
            </a:r>
          </a:p>
          <a:p>
            <a:pPr marL="0" indent="0">
              <a:buNone/>
            </a:pP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	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суверенитета.</a:t>
            </a:r>
            <a:endParaRPr lang="ru-RU" dirty="0"/>
          </a:p>
        </p:txBody>
      </p:sp>
      <p:pic>
        <p:nvPicPr>
          <p:cNvPr id="3074" name="Picture 2" descr="Вестфальский мир — Википедия">
            <a:extLst>
              <a:ext uri="{FF2B5EF4-FFF2-40B4-BE49-F238E27FC236}">
                <a16:creationId xmlns:a16="http://schemas.microsoft.com/office/drawing/2014/main" id="{4E6DC474-BE0D-48CC-B06F-06E5C2B5A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055" y="0"/>
            <a:ext cx="7656945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Вестфальский мир – кратко о заключении и подписании, дата в истории">
            <a:extLst>
              <a:ext uri="{FF2B5EF4-FFF2-40B4-BE49-F238E27FC236}">
                <a16:creationId xmlns:a16="http://schemas.microsoft.com/office/drawing/2014/main" id="{579D4DA3-DDFA-4B45-90F2-BCAAE9ABB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055" y="3269673"/>
            <a:ext cx="7656945" cy="357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852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516636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	В Древнем Египте </a:t>
            </a:r>
          </a:p>
          <a:p>
            <a:pPr marL="0" indent="0">
              <a:buNone/>
            </a:pPr>
            <a:r>
              <a:rPr lang="ru-RU" b="1" dirty="0"/>
              <a:t>фараон – сразу же появляется </a:t>
            </a:r>
          </a:p>
          <a:p>
            <a:pPr marL="0" indent="0">
              <a:buNone/>
            </a:pPr>
            <a:r>
              <a:rPr lang="ru-RU" b="1" dirty="0"/>
              <a:t>	как обладатель </a:t>
            </a:r>
          </a:p>
          <a:p>
            <a:pPr marL="0" indent="0">
              <a:buNone/>
            </a:pPr>
            <a:r>
              <a:rPr lang="ru-RU" b="1" dirty="0"/>
              <a:t>ничем не ограниченной 	</a:t>
            </a:r>
          </a:p>
          <a:p>
            <a:pPr marL="0" indent="0">
              <a:buNone/>
            </a:pPr>
            <a:r>
              <a:rPr lang="ru-RU" b="1" dirty="0"/>
              <a:t>	верховной </a:t>
            </a:r>
          </a:p>
          <a:p>
            <a:pPr marL="0" indent="0">
              <a:buNone/>
            </a:pPr>
            <a:r>
              <a:rPr lang="ru-RU" b="1" dirty="0"/>
              <a:t>политической, </a:t>
            </a:r>
          </a:p>
          <a:p>
            <a:pPr marL="0" indent="0">
              <a:buNone/>
            </a:pPr>
            <a:r>
              <a:rPr lang="ru-RU" b="1" dirty="0"/>
              <a:t>	жреческой </a:t>
            </a:r>
          </a:p>
          <a:p>
            <a:pPr marL="0" indent="0">
              <a:buNone/>
            </a:pPr>
            <a:r>
              <a:rPr lang="ru-RU" b="1" dirty="0"/>
              <a:t>и экономической власти.</a:t>
            </a:r>
            <a:r>
              <a:rPr lang="ru-RU" dirty="0"/>
              <a:t>  </a:t>
            </a:r>
          </a:p>
        </p:txBody>
      </p:sp>
      <p:pic>
        <p:nvPicPr>
          <p:cNvPr id="4098" name="Picture 2" descr="первый фараон Мене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320" y="0"/>
            <a:ext cx="65836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2140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9EAB07-FCDC-4CDC-838C-424298D6E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	Был ли в Европе «абсолютизм» 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78B652-E391-44E1-83A1-C3DE338F8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23665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	По мнению </a:t>
            </a:r>
          </a:p>
          <a:p>
            <a:pPr marL="0" indent="0">
              <a:buNone/>
            </a:pPr>
            <a:r>
              <a:rPr lang="ru-RU" dirty="0"/>
              <a:t>английского </a:t>
            </a:r>
          </a:p>
          <a:p>
            <a:pPr marL="0" indent="0">
              <a:buNone/>
            </a:pPr>
            <a:r>
              <a:rPr lang="ru-RU" dirty="0"/>
              <a:t>	ученого</a:t>
            </a:r>
          </a:p>
          <a:p>
            <a:pPr marL="0" indent="0">
              <a:buNone/>
            </a:pPr>
            <a:r>
              <a:rPr lang="ru-RU" dirty="0" err="1"/>
              <a:t>Хеншелла</a:t>
            </a:r>
            <a:r>
              <a:rPr lang="ru-RU" dirty="0"/>
              <a:t>,</a:t>
            </a:r>
          </a:p>
          <a:p>
            <a:pPr marL="0" indent="0">
              <a:buNone/>
            </a:pPr>
            <a:r>
              <a:rPr lang="ru-RU" dirty="0"/>
              <a:t>      европейский </a:t>
            </a:r>
          </a:p>
          <a:p>
            <a:pPr marL="0" indent="0">
              <a:buNone/>
            </a:pPr>
            <a:r>
              <a:rPr lang="ru-RU" dirty="0"/>
              <a:t>абсолютизм</a:t>
            </a:r>
          </a:p>
          <a:p>
            <a:pPr marL="0" indent="0">
              <a:buNone/>
            </a:pPr>
            <a:r>
              <a:rPr lang="ru-RU" dirty="0"/>
              <a:t>	- это 	</a:t>
            </a:r>
          </a:p>
          <a:p>
            <a:pPr marL="0" indent="0">
              <a:buNone/>
            </a:pPr>
            <a:r>
              <a:rPr lang="ru-RU" dirty="0"/>
              <a:t>	– миф.</a:t>
            </a:r>
          </a:p>
        </p:txBody>
      </p:sp>
      <p:pic>
        <p:nvPicPr>
          <p:cNvPr id="36866" name="Picture 2" descr="Людовик XIV — Википедия">
            <a:extLst>
              <a:ext uri="{FF2B5EF4-FFF2-40B4-BE49-F238E27FC236}">
                <a16:creationId xmlns:a16="http://schemas.microsoft.com/office/drawing/2014/main" id="{55882FC1-7542-4BB9-B072-A9AE5A807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868" y="1336690"/>
            <a:ext cx="5788241" cy="552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6" descr="Вопросительный знак — Википедия">
            <a:extLst>
              <a:ext uri="{FF2B5EF4-FFF2-40B4-BE49-F238E27FC236}">
                <a16:creationId xmlns:a16="http://schemas.microsoft.com/office/drawing/2014/main" id="{02D33D0C-B433-4532-B054-BF9EAF7B3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935" y="1591322"/>
            <a:ext cx="2565646" cy="334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5165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7FDB96-2DF4-4193-A40D-AA94954EC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047695" cy="1325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8658B9-7907-401A-A0DD-C3A5C4D39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8454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	Восстание 3-го сословия,</a:t>
            </a:r>
          </a:p>
          <a:p>
            <a:pPr marL="0" indent="0">
              <a:buNone/>
            </a:pPr>
            <a:r>
              <a:rPr lang="ru-RU" dirty="0"/>
              <a:t>  покусившегося на права</a:t>
            </a:r>
          </a:p>
          <a:p>
            <a:pPr marL="0" indent="0">
              <a:buNone/>
            </a:pPr>
            <a:r>
              <a:rPr lang="ru-RU" dirty="0"/>
              <a:t>	первых двух - духовенства </a:t>
            </a:r>
          </a:p>
          <a:p>
            <a:pPr marL="0" indent="0">
              <a:buNone/>
            </a:pPr>
            <a:r>
              <a:rPr lang="ru-RU" dirty="0"/>
              <a:t>и дворянства</a:t>
            </a:r>
          </a:p>
          <a:p>
            <a:pPr marL="0" indent="0">
              <a:buNone/>
            </a:pPr>
            <a:r>
              <a:rPr lang="ru-RU" dirty="0"/>
              <a:t>	-  Английская буржуазная</a:t>
            </a:r>
          </a:p>
          <a:p>
            <a:pPr marL="0" indent="0">
              <a:buNone/>
            </a:pPr>
            <a:r>
              <a:rPr lang="ru-RU" dirty="0"/>
              <a:t>революция 1640-1660-х годов:</a:t>
            </a:r>
          </a:p>
          <a:p>
            <a:pPr marL="0" indent="0">
              <a:buNone/>
            </a:pPr>
            <a:r>
              <a:rPr lang="ru-RU" dirty="0"/>
              <a:t>	авторитаризм </a:t>
            </a:r>
          </a:p>
          <a:p>
            <a:pPr marL="0" indent="0">
              <a:buNone/>
            </a:pPr>
            <a:r>
              <a:rPr lang="ru-RU" dirty="0"/>
              <a:t>- демократия -  авторитаризм. </a:t>
            </a:r>
          </a:p>
        </p:txBody>
      </p:sp>
      <p:pic>
        <p:nvPicPr>
          <p:cNvPr id="37890" name="Picture 2" descr="Английская буржуазная революция - Пройти онлайн тест | Online Test Pad">
            <a:extLst>
              <a:ext uri="{FF2B5EF4-FFF2-40B4-BE49-F238E27FC236}">
                <a16:creationId xmlns:a16="http://schemas.microsoft.com/office/drawing/2014/main" id="{6E457274-7CD2-42DD-9821-0C735DDE5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19462"/>
            <a:ext cx="6216073" cy="353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Казнь Карла 1 (30 января 1649 года) в Лондоне. Вторая Гражданская война в  Англии - OMCK39">
            <a:extLst>
              <a:ext uri="{FF2B5EF4-FFF2-40B4-BE49-F238E27FC236}">
                <a16:creationId xmlns:a16="http://schemas.microsoft.com/office/drawing/2014/main" id="{B94AAD53-5C90-46BD-8D5D-353A47757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927" y="-9525"/>
            <a:ext cx="6216073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6019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7B2815-756B-433F-AB7B-C91E66507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837873" cy="1325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852161-9093-49CB-96F5-1BE63EB98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198091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	Захват </a:t>
            </a:r>
          </a:p>
          <a:p>
            <a:pPr marL="0" indent="0">
              <a:buNone/>
            </a:pPr>
            <a:r>
              <a:rPr lang="ru-RU" dirty="0"/>
              <a:t>кочевниками-</a:t>
            </a:r>
          </a:p>
          <a:p>
            <a:pPr marL="0" indent="0">
              <a:buNone/>
            </a:pPr>
            <a:r>
              <a:rPr lang="ru-RU" dirty="0"/>
              <a:t>-маньчжурами</a:t>
            </a:r>
          </a:p>
          <a:p>
            <a:pPr marL="0" indent="0">
              <a:buNone/>
            </a:pPr>
            <a:r>
              <a:rPr lang="ru-RU" dirty="0"/>
              <a:t>	Китая </a:t>
            </a:r>
          </a:p>
          <a:p>
            <a:pPr marL="0" indent="0">
              <a:buNone/>
            </a:pPr>
            <a:r>
              <a:rPr lang="ru-RU" dirty="0"/>
              <a:t>и установление</a:t>
            </a:r>
          </a:p>
          <a:p>
            <a:pPr marL="0" indent="0">
              <a:buNone/>
            </a:pPr>
            <a:r>
              <a:rPr lang="ru-RU" dirty="0"/>
              <a:t>	правления</a:t>
            </a:r>
          </a:p>
          <a:p>
            <a:pPr marL="0" indent="0">
              <a:buNone/>
            </a:pPr>
            <a:r>
              <a:rPr lang="ru-RU" dirty="0"/>
              <a:t>династии</a:t>
            </a:r>
          </a:p>
          <a:p>
            <a:pPr marL="0" indent="0">
              <a:buNone/>
            </a:pPr>
            <a:r>
              <a:rPr lang="ru-RU" dirty="0"/>
              <a:t>	Цин.   </a:t>
            </a:r>
          </a:p>
        </p:txBody>
      </p:sp>
      <p:pic>
        <p:nvPicPr>
          <p:cNvPr id="7170" name="Picture 2" descr="Маньчжурское завоевание Китая — история кратко 7 класс">
            <a:extLst>
              <a:ext uri="{FF2B5EF4-FFF2-40B4-BE49-F238E27FC236}">
                <a16:creationId xmlns:a16="http://schemas.microsoft.com/office/drawing/2014/main" id="{06649005-27EB-4D3D-A612-E94CFBDE7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691" y="0"/>
            <a:ext cx="8257309" cy="280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Маньчжурское завоевание Китая — Википедия">
            <a:extLst>
              <a:ext uri="{FF2B5EF4-FFF2-40B4-BE49-F238E27FC236}">
                <a16:creationId xmlns:a16="http://schemas.microsoft.com/office/drawing/2014/main" id="{9F3279B7-7A1C-403F-8E55-FB6E69DE0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582" y="2786062"/>
            <a:ext cx="5320145" cy="417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0393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597701-B0B2-47DC-B55F-893666959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223327" cy="1325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7D559E-2314-4B4B-ACBA-3AD44B569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9516"/>
            <a:ext cx="456507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	Разгром государства </a:t>
            </a:r>
          </a:p>
          <a:p>
            <a:pPr marL="0" indent="0">
              <a:buNone/>
            </a:pPr>
            <a:r>
              <a:rPr lang="ru-RU" dirty="0" err="1"/>
              <a:t>Сефевидов</a:t>
            </a:r>
            <a:r>
              <a:rPr lang="ru-RU" dirty="0"/>
              <a:t> в Иране </a:t>
            </a:r>
          </a:p>
          <a:p>
            <a:pPr marL="0" indent="0">
              <a:buNone/>
            </a:pPr>
            <a:r>
              <a:rPr lang="ru-RU" dirty="0"/>
              <a:t>    кочевниками- </a:t>
            </a:r>
            <a:r>
              <a:rPr lang="ru-RU" dirty="0" err="1"/>
              <a:t>гильзаями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в 1723 году, а затем </a:t>
            </a:r>
          </a:p>
          <a:p>
            <a:pPr marL="0" indent="0">
              <a:buNone/>
            </a:pPr>
            <a:r>
              <a:rPr lang="ru-RU" dirty="0"/>
              <a:t>	объединение </a:t>
            </a:r>
          </a:p>
          <a:p>
            <a:pPr marL="0" indent="0">
              <a:buNone/>
            </a:pPr>
            <a:r>
              <a:rPr lang="ru-RU" dirty="0"/>
              <a:t>Ирана  - вышедшей из </a:t>
            </a:r>
          </a:p>
          <a:p>
            <a:pPr marL="0" indent="0">
              <a:buNone/>
            </a:pPr>
            <a:r>
              <a:rPr lang="ru-RU" dirty="0"/>
              <a:t>	числа кочевников</a:t>
            </a:r>
          </a:p>
          <a:p>
            <a:pPr marL="0" indent="0">
              <a:buNone/>
            </a:pPr>
            <a:r>
              <a:rPr lang="ru-RU" dirty="0"/>
              <a:t>династией </a:t>
            </a:r>
            <a:r>
              <a:rPr lang="ru-RU" dirty="0" err="1"/>
              <a:t>Каджаров</a:t>
            </a:r>
            <a:r>
              <a:rPr lang="ru-RU" dirty="0"/>
              <a:t> 1796 г. </a:t>
            </a:r>
          </a:p>
        </p:txBody>
      </p:sp>
      <p:pic>
        <p:nvPicPr>
          <p:cNvPr id="8194" name="Picture 2" descr="Сефевиды — Википедия">
            <a:extLst>
              <a:ext uri="{FF2B5EF4-FFF2-40B4-BE49-F238E27FC236}">
                <a16:creationId xmlns:a16="http://schemas.microsoft.com/office/drawing/2014/main" id="{0BA1B6B3-E828-47B3-842E-AF961C05F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0"/>
            <a:ext cx="6908800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Кочевники Великой степи - Династия Каджаров (Последняя Азербайджанская  династия на территории Ирана...) Каджа́ры – азербайджанская тюркская  династия, правившая Ираном с 1781 по 1925 год. Основана Ага-Мухаммед-ханом  Каджаром, предводителем тюркского ...">
            <a:extLst>
              <a:ext uri="{FF2B5EF4-FFF2-40B4-BE49-F238E27FC236}">
                <a16:creationId xmlns:a16="http://schemas.microsoft.com/office/drawing/2014/main" id="{B5152FD3-3E4D-4024-9BFD-01D6662DD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3127519"/>
            <a:ext cx="6908800" cy="344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495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5D827E-1418-4492-B8FE-67E69AE1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336636" cy="1325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DEC721-D661-49E4-AF5A-1B0DE74C0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336636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	Османская</a:t>
            </a:r>
          </a:p>
          <a:p>
            <a:pPr marL="0" indent="0">
              <a:buNone/>
            </a:pPr>
            <a:r>
              <a:rPr lang="ru-RU" dirty="0"/>
              <a:t> империя,</a:t>
            </a:r>
          </a:p>
          <a:p>
            <a:pPr marL="0" indent="0">
              <a:buNone/>
            </a:pPr>
            <a:r>
              <a:rPr lang="ru-RU" dirty="0"/>
              <a:t>	созданная</a:t>
            </a:r>
          </a:p>
          <a:p>
            <a:pPr marL="0" indent="0">
              <a:buNone/>
            </a:pPr>
            <a:r>
              <a:rPr lang="ru-RU" dirty="0"/>
              <a:t>бывшими  </a:t>
            </a:r>
          </a:p>
          <a:p>
            <a:pPr marL="0" indent="0">
              <a:buNone/>
            </a:pPr>
            <a:r>
              <a:rPr lang="ru-RU" dirty="0"/>
              <a:t>      кочевниками-</a:t>
            </a:r>
          </a:p>
          <a:p>
            <a:pPr marL="0" indent="0">
              <a:buNone/>
            </a:pPr>
            <a:r>
              <a:rPr lang="ru-RU" dirty="0"/>
              <a:t>	- османами, </a:t>
            </a:r>
          </a:p>
          <a:p>
            <a:pPr marL="0" indent="0">
              <a:buNone/>
            </a:pPr>
            <a:r>
              <a:rPr lang="ru-RU" dirty="0"/>
              <a:t>вмешивавшимися</a:t>
            </a:r>
          </a:p>
          <a:p>
            <a:pPr marL="0" indent="0">
              <a:buNone/>
            </a:pPr>
            <a:r>
              <a:rPr lang="ru-RU" dirty="0"/>
              <a:t>     в дела Европы.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07B3469C-B17B-4B8B-82C1-A169BD2A1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055" y="0"/>
            <a:ext cx="76569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7503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7A7298-1F2F-4F45-8CF9-F294AE581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	</a:t>
            </a:r>
            <a:r>
              <a:rPr lang="ru-RU" b="1" dirty="0"/>
              <a:t>Запад 					Восток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6C0294-86A5-4996-8E64-77B00DAC4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8891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	</a:t>
            </a:r>
            <a:r>
              <a:rPr lang="ru-RU" b="1" dirty="0"/>
              <a:t>Поэтому на Западе:</a:t>
            </a:r>
          </a:p>
          <a:p>
            <a:pPr marL="0" indent="0">
              <a:buNone/>
            </a:pPr>
            <a:r>
              <a:rPr lang="ru-RU" b="1" dirty="0"/>
              <a:t>Полисное </a:t>
            </a:r>
            <a:r>
              <a:rPr lang="ru-RU" b="1" dirty="0" err="1"/>
              <a:t>самоупрвление</a:t>
            </a:r>
            <a:r>
              <a:rPr lang="ru-RU" b="1" dirty="0"/>
              <a:t>,			НИЧЕГО ЭТОГО </a:t>
            </a:r>
          </a:p>
          <a:p>
            <a:pPr marL="0" indent="0">
              <a:buNone/>
            </a:pPr>
            <a:r>
              <a:rPr lang="ru-RU" b="1" dirty="0"/>
              <a:t>Демократия,</a:t>
            </a:r>
          </a:p>
          <a:p>
            <a:pPr marL="0" indent="0">
              <a:buNone/>
            </a:pPr>
            <a:r>
              <a:rPr lang="ru-RU" b="1" dirty="0"/>
              <a:t>Римское право,</a:t>
            </a:r>
          </a:p>
          <a:p>
            <a:pPr marL="0" indent="0">
              <a:buNone/>
            </a:pPr>
            <a:r>
              <a:rPr lang="ru-RU" b="1" dirty="0"/>
              <a:t>Частная собственность,				НА ВОСТОКЕ НЕТ.</a:t>
            </a:r>
          </a:p>
          <a:p>
            <a:pPr marL="0" indent="0">
              <a:buNone/>
            </a:pPr>
            <a:r>
              <a:rPr lang="ru-RU" b="1" dirty="0"/>
              <a:t>Феодализм как политико-</a:t>
            </a:r>
          </a:p>
          <a:p>
            <a:pPr marL="0" indent="0">
              <a:buNone/>
            </a:pPr>
            <a:r>
              <a:rPr lang="ru-RU" b="1" dirty="0" err="1"/>
              <a:t>адмнистративная</a:t>
            </a:r>
            <a:r>
              <a:rPr lang="ru-RU" b="1" dirty="0"/>
              <a:t> система,</a:t>
            </a:r>
          </a:p>
          <a:p>
            <a:pPr marL="0" indent="0">
              <a:buNone/>
            </a:pPr>
            <a:r>
              <a:rPr lang="ru-RU" b="1" dirty="0"/>
              <a:t>Капитализм, </a:t>
            </a:r>
          </a:p>
          <a:p>
            <a:pPr marL="0" indent="0">
              <a:buNone/>
            </a:pPr>
            <a:r>
              <a:rPr lang="ru-RU" b="1" dirty="0"/>
              <a:t>Уважением к правам человека</a:t>
            </a:r>
          </a:p>
          <a:p>
            <a:pPr marL="0" indent="0">
              <a:buNone/>
            </a:pPr>
            <a:r>
              <a:rPr lang="ru-RU" b="1" dirty="0"/>
              <a:t>и т.д.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84790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19BB7C-084B-41FF-BC6D-413CE4F5C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717800" cy="1325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5EA731-A287-4E80-B928-2A1228CB0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364345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	Французская </a:t>
            </a:r>
          </a:p>
          <a:p>
            <a:pPr marL="0" indent="0">
              <a:buNone/>
            </a:pPr>
            <a:r>
              <a:rPr lang="ru-RU" dirty="0"/>
              <a:t>буржуазная </a:t>
            </a:r>
          </a:p>
          <a:p>
            <a:pPr marL="0" indent="0">
              <a:buNone/>
            </a:pPr>
            <a:r>
              <a:rPr lang="ru-RU" dirty="0"/>
              <a:t>	Революция </a:t>
            </a:r>
          </a:p>
          <a:p>
            <a:pPr marL="0" indent="0">
              <a:buNone/>
            </a:pPr>
            <a:r>
              <a:rPr lang="ru-RU" dirty="0"/>
              <a:t>1789 года</a:t>
            </a:r>
          </a:p>
          <a:p>
            <a:pPr marL="0" indent="0">
              <a:buNone/>
            </a:pPr>
            <a:r>
              <a:rPr lang="ru-RU" dirty="0"/>
              <a:t>	 – начало</a:t>
            </a:r>
          </a:p>
          <a:p>
            <a:pPr marL="0" indent="0">
              <a:buNone/>
            </a:pPr>
            <a:r>
              <a:rPr lang="ru-RU" dirty="0"/>
              <a:t>образования</a:t>
            </a:r>
          </a:p>
          <a:p>
            <a:pPr marL="0" indent="0">
              <a:buNone/>
            </a:pPr>
            <a:r>
              <a:rPr lang="ru-RU" dirty="0"/>
              <a:t>    национальных </a:t>
            </a:r>
          </a:p>
          <a:p>
            <a:pPr marL="0" indent="0">
              <a:buNone/>
            </a:pPr>
            <a:r>
              <a:rPr lang="ru-RU" dirty="0"/>
              <a:t>	государств. </a:t>
            </a:r>
          </a:p>
        </p:txBody>
      </p:sp>
      <p:pic>
        <p:nvPicPr>
          <p:cNvPr id="4" name="Picture 4" descr="День взятия Бастилии - РИА Новости, 14.07.2017">
            <a:extLst>
              <a:ext uri="{FF2B5EF4-FFF2-40B4-BE49-F238E27FC236}">
                <a16:creationId xmlns:a16="http://schemas.microsoft.com/office/drawing/2014/main" id="{569B3893-18BF-48C2-8764-2F94AFD11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818" y="1"/>
            <a:ext cx="817418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Карты Европы XVIII века — Старые карты Европы">
            <a:extLst>
              <a:ext uri="{FF2B5EF4-FFF2-40B4-BE49-F238E27FC236}">
                <a16:creationId xmlns:a16="http://schemas.microsoft.com/office/drawing/2014/main" id="{EEEC1264-5A37-43B5-87B2-636324AD3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818" y="3334327"/>
            <a:ext cx="8238837" cy="352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3241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3EE161-F4D3-4298-A174-5665A0D2E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722398" cy="1325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9C91B1-09E4-4293-87FE-A2D4B51C9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8454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	Гражданское общество</a:t>
            </a:r>
          </a:p>
          <a:p>
            <a:pPr marL="0" indent="0">
              <a:buNone/>
            </a:pPr>
            <a:r>
              <a:rPr lang="ru-RU" dirty="0"/>
              <a:t>регулярное государство и переход</a:t>
            </a:r>
          </a:p>
          <a:p>
            <a:pPr marL="0" indent="0">
              <a:buNone/>
            </a:pPr>
            <a:r>
              <a:rPr lang="ru-RU" dirty="0"/>
              <a:t>	к республиканской </a:t>
            </a:r>
          </a:p>
          <a:p>
            <a:pPr marL="0" indent="0">
              <a:buNone/>
            </a:pPr>
            <a:r>
              <a:rPr lang="ru-RU" dirty="0"/>
              <a:t>и демократической формам </a:t>
            </a:r>
          </a:p>
          <a:p>
            <a:pPr marL="0" indent="0">
              <a:buNone/>
            </a:pPr>
            <a:r>
              <a:rPr lang="ru-RU" dirty="0"/>
              <a:t>      правления в Западной Европе</a:t>
            </a:r>
          </a:p>
          <a:p>
            <a:pPr marL="0" indent="0">
              <a:buNone/>
            </a:pPr>
            <a:r>
              <a:rPr lang="en-US" dirty="0"/>
              <a:t>XIX </a:t>
            </a:r>
            <a:r>
              <a:rPr lang="ru-RU" dirty="0"/>
              <a:t> века – результат революций </a:t>
            </a:r>
          </a:p>
          <a:p>
            <a:pPr marL="0" indent="0">
              <a:buNone/>
            </a:pPr>
            <a:r>
              <a:rPr lang="ru-RU" dirty="0"/>
              <a:t>	во Франции 1830,</a:t>
            </a:r>
          </a:p>
          <a:p>
            <a:pPr marL="0" indent="0">
              <a:buNone/>
            </a:pPr>
            <a:r>
              <a:rPr lang="ru-RU" dirty="0"/>
              <a:t> 	1848 и 1871 гг. 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 descr="Июльская революция — Википедия">
            <a:extLst>
              <a:ext uri="{FF2B5EF4-FFF2-40B4-BE49-F238E27FC236}">
                <a16:creationId xmlns:a16="http://schemas.microsoft.com/office/drawing/2014/main" id="{226F0C3C-4B57-46B9-8718-8611AFA72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134" y="0"/>
            <a:ext cx="6758866" cy="235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Революция 1848 года во Франции — Википедия">
            <a:extLst>
              <a:ext uri="{FF2B5EF4-FFF2-40B4-BE49-F238E27FC236}">
                <a16:creationId xmlns:a16="http://schemas.microsoft.com/office/drawing/2014/main" id="{75942EB1-CA52-4BD5-855D-0D5ECD600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615" y="2337047"/>
            <a:ext cx="5995386" cy="216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ПАРИЖСКАЯ КОММУНА 1871 • Большая российская энциклопедия - электронная  версия">
            <a:extLst>
              <a:ext uri="{FF2B5EF4-FFF2-40B4-BE49-F238E27FC236}">
                <a16:creationId xmlns:a16="http://schemas.microsoft.com/office/drawing/2014/main" id="{CC2208D6-A9E0-4353-97EF-C04764B25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996" y="4505418"/>
            <a:ext cx="6450322" cy="225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5885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E7A18E-9256-4B78-A390-F4119E5D9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		Создание европейской 					колониальной системы</a:t>
            </a:r>
          </a:p>
        </p:txBody>
      </p:sp>
      <p:pic>
        <p:nvPicPr>
          <p:cNvPr id="11266" name="Picture 2" descr="Колониализм - Wikiwand">
            <a:extLst>
              <a:ext uri="{FF2B5EF4-FFF2-40B4-BE49-F238E27FC236}">
                <a16:creationId xmlns:a16="http://schemas.microsoft.com/office/drawing/2014/main" id="{86CF32D9-2480-48C3-BB7A-6544FEF00B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82" y="1690687"/>
            <a:ext cx="10908145" cy="480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1186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079AB1-8F64-4BFE-897C-A077474C2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 et contra </a:t>
            </a:r>
            <a:r>
              <a:rPr lang="ru-RU" dirty="0"/>
              <a:t>системы </a:t>
            </a:r>
            <a:br>
              <a:rPr lang="ru-RU" dirty="0"/>
            </a:br>
            <a:r>
              <a:rPr lang="ru-RU" dirty="0"/>
              <a:t>колониализма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FCACD8-E084-4F89-86EA-5D93F7B16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552440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	Жестокая эксплуатация</a:t>
            </a:r>
          </a:p>
          <a:p>
            <a:pPr marL="0" indent="0">
              <a:buNone/>
            </a:pPr>
            <a:r>
              <a:rPr lang="ru-RU" dirty="0"/>
              <a:t>местного населения  - против </a:t>
            </a:r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b="1" dirty="0"/>
              <a:t>приобщения  автохтонного</a:t>
            </a:r>
          </a:p>
          <a:p>
            <a:pPr marL="0" indent="0">
              <a:buNone/>
            </a:pPr>
            <a:r>
              <a:rPr lang="ru-RU" b="1" dirty="0"/>
              <a:t>азиатского, африканского</a:t>
            </a:r>
          </a:p>
          <a:p>
            <a:pPr marL="0" indent="0">
              <a:buNone/>
            </a:pPr>
            <a:r>
              <a:rPr lang="ru-RU" b="1" dirty="0"/>
              <a:t> американского и тихоокеанского</a:t>
            </a:r>
          </a:p>
          <a:p>
            <a:pPr marL="0" indent="0">
              <a:buNone/>
            </a:pPr>
            <a:r>
              <a:rPr lang="ru-RU" dirty="0"/>
              <a:t>населения к социальным, </a:t>
            </a:r>
          </a:p>
          <a:p>
            <a:pPr marL="0" indent="0">
              <a:buNone/>
            </a:pPr>
            <a:r>
              <a:rPr lang="ru-RU" dirty="0"/>
              <a:t>    экономическим, политическим </a:t>
            </a:r>
          </a:p>
          <a:p>
            <a:pPr marL="0" indent="0">
              <a:buNone/>
            </a:pPr>
            <a:r>
              <a:rPr lang="ru-RU" dirty="0"/>
              <a:t>и </a:t>
            </a:r>
            <a:r>
              <a:rPr lang="ru-RU" b="1" dirty="0"/>
              <a:t>культурным достижениям </a:t>
            </a:r>
          </a:p>
          <a:p>
            <a:pPr marL="0" indent="0">
              <a:buNone/>
            </a:pPr>
            <a:r>
              <a:rPr lang="ru-RU" b="1" dirty="0"/>
              <a:t>	Западной цивилизации</a:t>
            </a:r>
            <a:r>
              <a:rPr lang="ru-RU" dirty="0"/>
              <a:t>.    </a:t>
            </a:r>
          </a:p>
        </p:txBody>
      </p:sp>
      <p:pic>
        <p:nvPicPr>
          <p:cNvPr id="12290" name="Picture 2" descr="Дьявольский ветер — Википедия">
            <a:extLst>
              <a:ext uri="{FF2B5EF4-FFF2-40B4-BE49-F238E27FC236}">
                <a16:creationId xmlns:a16="http://schemas.microsoft.com/office/drawing/2014/main" id="{BAA279D9-920A-4C7A-A409-9292CACB1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736" y="0"/>
            <a:ext cx="6004264" cy="306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Почему африканцы не создали развитой цивилизации? Неужели во всём виноват  цвет кожи? | Пикабу">
            <a:extLst>
              <a:ext uri="{FF2B5EF4-FFF2-40B4-BE49-F238E27FC236}">
                <a16:creationId xmlns:a16="http://schemas.microsoft.com/office/drawing/2014/main" id="{CAC25D80-30D5-4A17-9AAF-13D2DB496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736" y="3068319"/>
            <a:ext cx="6121868" cy="378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433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36322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	Более того, </a:t>
            </a:r>
          </a:p>
          <a:p>
            <a:pPr marL="0" indent="0">
              <a:buNone/>
            </a:pPr>
            <a:r>
              <a:rPr lang="ru-RU" b="1" dirty="0"/>
              <a:t>Фараон </a:t>
            </a:r>
          </a:p>
          <a:p>
            <a:pPr marL="0" indent="0">
              <a:buNone/>
            </a:pPr>
            <a:r>
              <a:rPr lang="ru-RU" b="1" dirty="0"/>
              <a:t>	предстает </a:t>
            </a:r>
          </a:p>
          <a:p>
            <a:pPr marL="0" indent="0">
              <a:buNone/>
            </a:pPr>
            <a:r>
              <a:rPr lang="ru-RU" b="1" dirty="0"/>
              <a:t>перед нами </a:t>
            </a:r>
          </a:p>
          <a:p>
            <a:pPr marL="0" indent="0">
              <a:buNone/>
            </a:pPr>
            <a:r>
              <a:rPr lang="ru-RU" b="1" dirty="0"/>
              <a:t>	как</a:t>
            </a:r>
          </a:p>
          <a:p>
            <a:pPr marL="0" indent="0">
              <a:buNone/>
            </a:pPr>
            <a:r>
              <a:rPr lang="ru-RU" b="1" dirty="0"/>
              <a:t> воплощение Бога</a:t>
            </a:r>
            <a:r>
              <a:rPr lang="ru-RU" dirty="0"/>
              <a:t> </a:t>
            </a:r>
          </a:p>
          <a:p>
            <a:pPr marL="0" indent="0">
              <a:buNone/>
            </a:pPr>
            <a:r>
              <a:rPr lang="ru-RU" dirty="0"/>
              <a:t>– сначала – Хора,</a:t>
            </a:r>
          </a:p>
          <a:p>
            <a:pPr marL="0" indent="0">
              <a:buNone/>
            </a:pPr>
            <a:r>
              <a:rPr lang="ru-RU" dirty="0"/>
              <a:t>	затем – Ра и </a:t>
            </a:r>
            <a:r>
              <a:rPr lang="ru-RU" dirty="0" err="1"/>
              <a:t>т.д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122" name="Picture 2" descr="Миф о горе боге солнца. Гор и имя фараона. Сандалии, чтобы попрать своего  враг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640" y="0"/>
            <a:ext cx="7325360" cy="657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6399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86AAAD-1496-4117-A6E8-B3285A79E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D70FC7-AC5B-4BCE-B518-68EDB476E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416559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	</a:t>
            </a:r>
            <a:r>
              <a:rPr lang="ru-RU" sz="3200" dirty="0"/>
              <a:t>Первая </a:t>
            </a:r>
          </a:p>
          <a:p>
            <a:pPr marL="0" indent="0">
              <a:buNone/>
            </a:pPr>
            <a:r>
              <a:rPr lang="ru-RU" sz="3200" dirty="0"/>
              <a:t>мировая </a:t>
            </a:r>
          </a:p>
          <a:p>
            <a:pPr marL="0" indent="0">
              <a:buNone/>
            </a:pPr>
            <a:r>
              <a:rPr lang="ru-RU" sz="3200" dirty="0"/>
              <a:t>	война –</a:t>
            </a:r>
          </a:p>
          <a:p>
            <a:pPr marL="0" indent="0">
              <a:buNone/>
            </a:pPr>
            <a:r>
              <a:rPr lang="ru-RU" sz="3200" dirty="0"/>
              <a:t>– война </a:t>
            </a:r>
          </a:p>
          <a:p>
            <a:pPr marL="0" indent="0">
              <a:buNone/>
            </a:pPr>
            <a:r>
              <a:rPr lang="ru-RU" sz="3200" dirty="0"/>
              <a:t>	за </a:t>
            </a:r>
          </a:p>
          <a:p>
            <a:pPr marL="0" indent="0">
              <a:buNone/>
            </a:pPr>
            <a:r>
              <a:rPr lang="ru-RU" sz="3200" dirty="0"/>
              <a:t>передел</a:t>
            </a:r>
          </a:p>
          <a:p>
            <a:pPr marL="0" indent="0">
              <a:buNone/>
            </a:pPr>
            <a:r>
              <a:rPr lang="ru-RU" sz="3200" dirty="0"/>
              <a:t>	колоний. </a:t>
            </a:r>
          </a:p>
        </p:txBody>
      </p:sp>
      <p:pic>
        <p:nvPicPr>
          <p:cNvPr id="13314" name="Picture 2" descr="Первая мировая война (1914 - 1918) - Муниципальное учреждение  «Администрация Козловского сельского поселения»">
            <a:extLst>
              <a:ext uri="{FF2B5EF4-FFF2-40B4-BE49-F238E27FC236}">
                <a16:creationId xmlns:a16="http://schemas.microsoft.com/office/drawing/2014/main" id="{0408CEEE-E8EA-4C89-93CF-B17AB99DF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833" y="-1"/>
            <a:ext cx="8189167" cy="678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642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1D2160-F6B4-43E0-9112-32FCAF0A9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BBD394-F881-4240-B2FD-98AE1AE4C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444551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	Мир между </a:t>
            </a:r>
          </a:p>
          <a:p>
            <a:pPr marL="0" indent="0">
              <a:buNone/>
            </a:pPr>
            <a:r>
              <a:rPr lang="ru-RU" dirty="0"/>
              <a:t>двумя Мировыми </a:t>
            </a:r>
          </a:p>
          <a:p>
            <a:pPr marL="0" indent="0">
              <a:buNone/>
            </a:pPr>
            <a:r>
              <a:rPr lang="ru-RU" dirty="0"/>
              <a:t>	войнами:</a:t>
            </a:r>
          </a:p>
          <a:p>
            <a:pPr marL="0" indent="0">
              <a:buNone/>
            </a:pPr>
            <a:r>
              <a:rPr lang="ru-RU" dirty="0"/>
              <a:t>от послевоенного</a:t>
            </a:r>
          </a:p>
          <a:p>
            <a:pPr marL="0" indent="0">
              <a:buNone/>
            </a:pPr>
            <a:r>
              <a:rPr lang="ru-RU" dirty="0"/>
              <a:t>	хаоса к </a:t>
            </a:r>
          </a:p>
          <a:p>
            <a:pPr marL="0" indent="0">
              <a:buNone/>
            </a:pPr>
            <a:r>
              <a:rPr lang="ru-RU" dirty="0"/>
              <a:t>предвоенному </a:t>
            </a:r>
          </a:p>
          <a:p>
            <a:pPr marL="0" indent="0">
              <a:buNone/>
            </a:pPr>
            <a:r>
              <a:rPr lang="ru-RU" dirty="0"/>
              <a:t>противостоянию</a:t>
            </a:r>
          </a:p>
          <a:p>
            <a:pPr marL="0" indent="0">
              <a:buNone/>
            </a:pPr>
            <a:r>
              <a:rPr lang="ru-RU" dirty="0"/>
              <a:t> «демократий» и </a:t>
            </a:r>
          </a:p>
          <a:p>
            <a:pPr marL="0" indent="0">
              <a:buNone/>
            </a:pPr>
            <a:r>
              <a:rPr lang="ru-RU" dirty="0"/>
              <a:t>тоталитаризмов.</a:t>
            </a:r>
          </a:p>
        </p:txBody>
      </p:sp>
      <p:pic>
        <p:nvPicPr>
          <p:cNvPr id="14338" name="Picture 2" descr="Международные отношения между двумя мировыми войнами - презентация онлайн">
            <a:extLst>
              <a:ext uri="{FF2B5EF4-FFF2-40B4-BE49-F238E27FC236}">
                <a16:creationId xmlns:a16="http://schemas.microsoft.com/office/drawing/2014/main" id="{ABC8113A-573E-4881-A6A5-D19B2A1AF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113" y="0"/>
            <a:ext cx="8002555" cy="679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0124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D467D-1280-4843-AAE5-AA845EDE6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651449" cy="1325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B92576-A202-4A5E-954B-9B8C5DA70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987351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	Вторая </a:t>
            </a:r>
          </a:p>
          <a:p>
            <a:pPr marL="0" indent="0">
              <a:buNone/>
            </a:pPr>
            <a:r>
              <a:rPr lang="ru-RU" dirty="0"/>
              <a:t>мировая </a:t>
            </a:r>
          </a:p>
          <a:p>
            <a:pPr marL="0" indent="0">
              <a:buNone/>
            </a:pPr>
            <a:r>
              <a:rPr lang="ru-RU" dirty="0"/>
              <a:t>	война</a:t>
            </a:r>
          </a:p>
          <a:p>
            <a:pPr marL="0" indent="0">
              <a:buNone/>
            </a:pPr>
            <a:r>
              <a:rPr lang="ru-RU" dirty="0"/>
              <a:t>       - наиболее</a:t>
            </a:r>
          </a:p>
          <a:p>
            <a:pPr marL="0" indent="0">
              <a:buNone/>
            </a:pPr>
            <a:r>
              <a:rPr lang="ru-RU" dirty="0"/>
              <a:t>кровопролитное </a:t>
            </a:r>
          </a:p>
          <a:p>
            <a:pPr marL="0" indent="0">
              <a:buNone/>
            </a:pPr>
            <a:r>
              <a:rPr lang="ru-RU" dirty="0"/>
              <a:t>	сражение </a:t>
            </a:r>
          </a:p>
          <a:p>
            <a:pPr marL="0" indent="0">
              <a:buNone/>
            </a:pPr>
            <a:r>
              <a:rPr lang="ru-RU" dirty="0"/>
              <a:t>стран и народов:</a:t>
            </a:r>
          </a:p>
          <a:p>
            <a:pPr marL="0" indent="0">
              <a:buNone/>
            </a:pPr>
            <a:r>
              <a:rPr lang="ru-RU" dirty="0"/>
              <a:t>погибло 50 млн.</a:t>
            </a:r>
          </a:p>
          <a:p>
            <a:pPr marL="0" indent="0">
              <a:buNone/>
            </a:pPr>
            <a:r>
              <a:rPr lang="ru-RU" dirty="0"/>
              <a:t>	человек</a:t>
            </a:r>
          </a:p>
        </p:txBody>
      </p:sp>
      <p:pic>
        <p:nvPicPr>
          <p:cNvPr id="15362" name="Picture 2" descr="Переломный момент Второй мировой»: как битва на Курской дуге повлияла на  исход войны — РТ на русском">
            <a:extLst>
              <a:ext uri="{FF2B5EF4-FFF2-40B4-BE49-F238E27FC236}">
                <a16:creationId xmlns:a16="http://schemas.microsoft.com/office/drawing/2014/main" id="{FBF69D9D-CCB5-4DA8-92E2-F9F44E07C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156" y="-119839"/>
            <a:ext cx="8201608" cy="708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9816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787EF1-C3D7-428F-9BFB-628EB0D87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28FCBD-CC32-4B6B-8E66-B80E4A7C4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3617"/>
            <a:ext cx="5646576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	</a:t>
            </a:r>
            <a:r>
              <a:rPr lang="ru-RU" sz="4800" dirty="0"/>
              <a:t>Послевоенная </a:t>
            </a:r>
          </a:p>
          <a:p>
            <a:pPr marL="0" indent="0">
              <a:buNone/>
            </a:pPr>
            <a:r>
              <a:rPr lang="ru-RU" sz="4800" dirty="0"/>
              <a:t>биполярная система</a:t>
            </a:r>
          </a:p>
          <a:p>
            <a:pPr marL="0" indent="0">
              <a:buNone/>
            </a:pPr>
            <a:r>
              <a:rPr lang="ru-RU" sz="4800" dirty="0"/>
              <a:t>	- НАТО и </a:t>
            </a:r>
          </a:p>
          <a:p>
            <a:pPr marL="0" indent="0">
              <a:buNone/>
            </a:pPr>
            <a:r>
              <a:rPr lang="ru-RU" sz="4800" dirty="0"/>
              <a:t>Варшавский пакт:</a:t>
            </a:r>
          </a:p>
          <a:p>
            <a:pPr marL="0" indent="0">
              <a:buNone/>
            </a:pPr>
            <a:r>
              <a:rPr lang="ru-RU" sz="4800" dirty="0"/>
              <a:t>	Запад против </a:t>
            </a:r>
          </a:p>
          <a:p>
            <a:pPr marL="0" indent="0">
              <a:buNone/>
            </a:pPr>
            <a:r>
              <a:rPr lang="ru-RU" sz="4800" dirty="0"/>
              <a:t>       	Востока.</a:t>
            </a:r>
          </a:p>
        </p:txBody>
      </p:sp>
      <p:pic>
        <p:nvPicPr>
          <p:cNvPr id="16386" name="Picture 2" descr="Как сформировалась биполярная система мира? - Quizizz">
            <a:extLst>
              <a:ext uri="{FF2B5EF4-FFF2-40B4-BE49-F238E27FC236}">
                <a16:creationId xmlns:a16="http://schemas.microsoft.com/office/drawing/2014/main" id="{E6BA5812-03C1-4009-BD3F-8D33A42CB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776" y="-122465"/>
            <a:ext cx="5707224" cy="712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02327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80CC07-269F-40A3-AB69-CE42E8CBF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7133"/>
            <a:ext cx="2492829" cy="1325563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DCF8F7-AD09-4B53-99E2-B5FD66E33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726094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        Победа </a:t>
            </a:r>
          </a:p>
          <a:p>
            <a:pPr marL="0" indent="0">
              <a:buNone/>
            </a:pPr>
            <a:r>
              <a:rPr lang="ru-RU" dirty="0"/>
              <a:t>Запада </a:t>
            </a:r>
          </a:p>
          <a:p>
            <a:pPr marL="0" indent="0">
              <a:buNone/>
            </a:pPr>
            <a:r>
              <a:rPr lang="ru-RU" dirty="0"/>
              <a:t>	в конце </a:t>
            </a:r>
          </a:p>
          <a:p>
            <a:pPr marL="0" indent="0">
              <a:buNone/>
            </a:pPr>
            <a:r>
              <a:rPr lang="en-US" dirty="0"/>
              <a:t>XX</a:t>
            </a:r>
            <a:r>
              <a:rPr lang="ru-RU" dirty="0"/>
              <a:t> века и </a:t>
            </a:r>
          </a:p>
          <a:p>
            <a:pPr marL="0" indent="0">
              <a:buNone/>
            </a:pPr>
            <a:r>
              <a:rPr lang="ru-RU" dirty="0"/>
              <a:t>  возрождение</a:t>
            </a:r>
          </a:p>
          <a:p>
            <a:pPr marL="0" indent="0">
              <a:buNone/>
            </a:pPr>
            <a:r>
              <a:rPr lang="ru-RU" dirty="0"/>
              <a:t>	Востока </a:t>
            </a:r>
          </a:p>
          <a:p>
            <a:pPr marL="0" indent="0">
              <a:buNone/>
            </a:pPr>
            <a:r>
              <a:rPr lang="ru-RU" dirty="0"/>
              <a:t>в  </a:t>
            </a:r>
            <a:r>
              <a:rPr lang="en-US" dirty="0"/>
              <a:t>XXI </a:t>
            </a:r>
            <a:r>
              <a:rPr lang="ru-RU" dirty="0"/>
              <a:t>веке. </a:t>
            </a:r>
          </a:p>
        </p:txBody>
      </p:sp>
      <p:pic>
        <p:nvPicPr>
          <p:cNvPr id="17410" name="Picture 2" descr="7 причин и 7 последствий распада СССР. Образование СНГ.">
            <a:extLst>
              <a:ext uri="{FF2B5EF4-FFF2-40B4-BE49-F238E27FC236}">
                <a16:creationId xmlns:a16="http://schemas.microsoft.com/office/drawing/2014/main" id="{1BB71294-BD4E-47C2-B7F8-394390F36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755" y="-74645"/>
            <a:ext cx="9362492" cy="300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Как Китай снова стал великим">
            <a:extLst>
              <a:ext uri="{FF2B5EF4-FFF2-40B4-BE49-F238E27FC236}">
                <a16:creationId xmlns:a16="http://schemas.microsoft.com/office/drawing/2014/main" id="{7C43F796-1536-4D02-A39E-A9CF968CA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008" y="2929813"/>
            <a:ext cx="8790992" cy="392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13361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77A283-BD1F-4A35-B45C-5F5168140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558143" cy="1325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2DE721-1290-4310-B896-12B0C1376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2782078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	Войны </a:t>
            </a:r>
          </a:p>
          <a:p>
            <a:pPr marL="0" indent="0">
              <a:buNone/>
            </a:pPr>
            <a:r>
              <a:rPr lang="ru-RU" dirty="0"/>
              <a:t>начала </a:t>
            </a:r>
            <a:r>
              <a:rPr lang="en-US" dirty="0"/>
              <a:t>XXI </a:t>
            </a:r>
            <a:r>
              <a:rPr lang="ru-RU" dirty="0"/>
              <a:t>в.</a:t>
            </a:r>
          </a:p>
          <a:p>
            <a:pPr marL="0" indent="0">
              <a:buNone/>
            </a:pPr>
            <a:r>
              <a:rPr lang="ru-RU" dirty="0"/>
              <a:t>	- новое </a:t>
            </a:r>
          </a:p>
          <a:p>
            <a:pPr marL="0" indent="0">
              <a:buNone/>
            </a:pPr>
            <a:r>
              <a:rPr lang="ru-RU" dirty="0"/>
              <a:t>противостояние </a:t>
            </a:r>
          </a:p>
          <a:p>
            <a:pPr marL="0" indent="0">
              <a:buNone/>
            </a:pPr>
            <a:r>
              <a:rPr lang="ru-RU" dirty="0"/>
              <a:t>	Востока </a:t>
            </a:r>
          </a:p>
          <a:p>
            <a:pPr marL="0" indent="0">
              <a:buNone/>
            </a:pPr>
            <a:r>
              <a:rPr lang="ru-RU" dirty="0"/>
              <a:t>	и</a:t>
            </a:r>
          </a:p>
          <a:p>
            <a:pPr marL="0" indent="0">
              <a:buNone/>
            </a:pPr>
            <a:r>
              <a:rPr lang="ru-RU" dirty="0"/>
              <a:t>	Запада ? </a:t>
            </a:r>
          </a:p>
        </p:txBody>
      </p:sp>
      <p:pic>
        <p:nvPicPr>
          <p:cNvPr id="18434" name="Picture 2" descr="Вооружённый конфликт в Южной Осетии (2008) — Википедия">
            <a:extLst>
              <a:ext uri="{FF2B5EF4-FFF2-40B4-BE49-F238E27FC236}">
                <a16:creationId xmlns:a16="http://schemas.microsoft.com/office/drawing/2014/main" id="{47A98A3D-226D-4D04-AD40-D7A438DC9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433" y="69316"/>
            <a:ext cx="9162273" cy="3377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Россия нападёт на Украину в конце января 2022 года — глава военной разведки  Украины — EADaily — Украина. Новости Украины. Разведка Украины новости.  Украина новости. Заявление Буданова. Новости Украины сегодня. Украина  последние новости.">
            <a:extLst>
              <a:ext uri="{FF2B5EF4-FFF2-40B4-BE49-F238E27FC236}">
                <a16:creationId xmlns:a16="http://schemas.microsoft.com/office/drawing/2014/main" id="{92BD4B65-0E0A-4218-B987-ED998D9E2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657" y="3446998"/>
            <a:ext cx="8789049" cy="351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51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4119880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/>
              <a:t>	Однако, </a:t>
            </a:r>
          </a:p>
          <a:p>
            <a:pPr marL="0" indent="0">
              <a:buNone/>
            </a:pPr>
            <a:r>
              <a:rPr lang="ru-RU" dirty="0"/>
              <a:t>отнюдь не во всех</a:t>
            </a:r>
          </a:p>
          <a:p>
            <a:pPr marL="0" indent="0">
              <a:buNone/>
            </a:pPr>
            <a:r>
              <a:rPr lang="ru-RU" dirty="0"/>
              <a:t>	восточных </a:t>
            </a:r>
            <a:r>
              <a:rPr lang="ru-RU" dirty="0" err="1"/>
              <a:t>политиях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 правитель - занимал </a:t>
            </a:r>
          </a:p>
          <a:p>
            <a:pPr marL="0" indent="0">
              <a:buNone/>
            </a:pPr>
            <a:r>
              <a:rPr lang="ru-RU" dirty="0"/>
              <a:t>	- столь </a:t>
            </a:r>
          </a:p>
          <a:p>
            <a:pPr marL="0" indent="0">
              <a:buNone/>
            </a:pPr>
            <a:r>
              <a:rPr lang="ru-RU" dirty="0"/>
              <a:t>исключительное</a:t>
            </a:r>
          </a:p>
          <a:p>
            <a:pPr marL="0" indent="0">
              <a:buNone/>
            </a:pPr>
            <a:r>
              <a:rPr lang="ru-RU" dirty="0"/>
              <a:t>	властное </a:t>
            </a:r>
          </a:p>
          <a:p>
            <a:pPr marL="0" indent="0">
              <a:buNone/>
            </a:pPr>
            <a:r>
              <a:rPr lang="ru-RU" dirty="0"/>
              <a:t>положение.	</a:t>
            </a:r>
          </a:p>
          <a:p>
            <a:pPr marL="0" indent="0">
              <a:buNone/>
            </a:pPr>
            <a:r>
              <a:rPr lang="ru-RU" dirty="0"/>
              <a:t>		</a:t>
            </a:r>
          </a:p>
        </p:txBody>
      </p:sp>
      <p:pic>
        <p:nvPicPr>
          <p:cNvPr id="6146" name="Picture 2" descr="Дер — Википед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080" y="0"/>
            <a:ext cx="7233920" cy="700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763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4495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	Первые правители </a:t>
            </a:r>
          </a:p>
          <a:p>
            <a:pPr marL="0" indent="0">
              <a:buNone/>
            </a:pPr>
            <a:r>
              <a:rPr lang="ru-RU" dirty="0"/>
              <a:t>городских </a:t>
            </a:r>
            <a:r>
              <a:rPr lang="ru-RU" dirty="0" err="1"/>
              <a:t>политий</a:t>
            </a:r>
            <a:r>
              <a:rPr lang="ru-RU" dirty="0"/>
              <a:t> </a:t>
            </a:r>
          </a:p>
          <a:p>
            <a:pPr marL="0" indent="0">
              <a:buNone/>
            </a:pPr>
            <a:r>
              <a:rPr lang="ru-RU" dirty="0"/>
              <a:t>	в Месопотамии</a:t>
            </a:r>
          </a:p>
          <a:p>
            <a:pPr>
              <a:buFontTx/>
              <a:buChar char="-"/>
            </a:pPr>
            <a:r>
              <a:rPr lang="ru-RU" dirty="0"/>
              <a:t>считались – жрецами</a:t>
            </a:r>
          </a:p>
          <a:p>
            <a:pPr marL="0" indent="0">
              <a:buNone/>
            </a:pPr>
            <a:r>
              <a:rPr lang="ru-RU" dirty="0"/>
              <a:t>	(</a:t>
            </a:r>
            <a:r>
              <a:rPr lang="ru-RU" dirty="0" err="1"/>
              <a:t>энами</a:t>
            </a:r>
            <a:r>
              <a:rPr lang="ru-RU" dirty="0"/>
              <a:t>, </a:t>
            </a:r>
            <a:r>
              <a:rPr lang="ru-RU" dirty="0" err="1"/>
              <a:t>энси</a:t>
            </a:r>
            <a:r>
              <a:rPr lang="ru-RU" dirty="0"/>
              <a:t>)</a:t>
            </a:r>
          </a:p>
          <a:p>
            <a:pPr>
              <a:buFontTx/>
              <a:buChar char="-"/>
            </a:pPr>
            <a:r>
              <a:rPr lang="ru-RU" dirty="0"/>
              <a:t>и – возглавляемые ими </a:t>
            </a:r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dirty="0" err="1"/>
              <a:t>политии</a:t>
            </a:r>
            <a:r>
              <a:rPr lang="ru-RU" dirty="0"/>
              <a:t> – имели </a:t>
            </a:r>
          </a:p>
          <a:p>
            <a:pPr marL="0" indent="0">
              <a:buNone/>
            </a:pPr>
            <a:r>
              <a:rPr lang="ru-RU" dirty="0"/>
              <a:t>форму теократии.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266" y="-283882"/>
            <a:ext cx="7278734" cy="745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229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5447190" cy="413272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	Лишь через 600 лет  -</a:t>
            </a:r>
          </a:p>
          <a:p>
            <a:pPr marL="0" indent="0">
              <a:buNone/>
            </a:pPr>
            <a:r>
              <a:rPr lang="ru-RU" dirty="0"/>
              <a:t>- после– захвати  власти </a:t>
            </a:r>
          </a:p>
          <a:p>
            <a:pPr marL="0" indent="0">
              <a:buNone/>
            </a:pPr>
            <a:r>
              <a:rPr lang="ru-RU" dirty="0"/>
              <a:t>	в  Шумере –и - Аккаде </a:t>
            </a:r>
          </a:p>
          <a:p>
            <a:pPr marL="0" indent="0">
              <a:buNone/>
            </a:pPr>
            <a:r>
              <a:rPr lang="ru-RU" dirty="0" err="1"/>
              <a:t>Саргона</a:t>
            </a:r>
            <a:r>
              <a:rPr lang="ru-RU" dirty="0"/>
              <a:t> Древнего</a:t>
            </a:r>
            <a:r>
              <a:rPr lang="ru-RU" b="1" dirty="0"/>
              <a:t> Месопотамия </a:t>
            </a:r>
          </a:p>
          <a:p>
            <a:pPr>
              <a:buFontTx/>
              <a:buChar char="-"/>
            </a:pPr>
            <a:r>
              <a:rPr lang="ru-RU" b="1" dirty="0"/>
              <a:t> превратилась –</a:t>
            </a:r>
          </a:p>
          <a:p>
            <a:pPr marL="0" indent="0">
              <a:buNone/>
            </a:pPr>
            <a:r>
              <a:rPr lang="ru-RU" b="1" dirty="0"/>
              <a:t>	– в  обычное древнее</a:t>
            </a:r>
          </a:p>
          <a:p>
            <a:pPr marL="0" indent="0">
              <a:buNone/>
            </a:pPr>
            <a:r>
              <a:rPr lang="ru-RU" b="1" dirty="0"/>
              <a:t>деспотическое  государство,</a:t>
            </a:r>
          </a:p>
          <a:p>
            <a:pPr marL="0" indent="0">
              <a:buNone/>
            </a:pPr>
            <a:r>
              <a:rPr lang="ru-RU" dirty="0"/>
              <a:t>	в котором не было достойного</a:t>
            </a:r>
          </a:p>
          <a:p>
            <a:pPr marL="0" indent="0">
              <a:buNone/>
            </a:pPr>
            <a:r>
              <a:rPr lang="ru-RU" dirty="0"/>
              <a:t>места Народному собранию  и </a:t>
            </a:r>
          </a:p>
          <a:p>
            <a:pPr marL="0" indent="0">
              <a:buNone/>
            </a:pPr>
            <a:r>
              <a:rPr lang="ru-RU" dirty="0"/>
              <a:t>	Совету старейшин.</a:t>
            </a:r>
          </a:p>
          <a:p>
            <a:pPr marL="457200" lvl="1" indent="0">
              <a:buNone/>
            </a:pPr>
            <a:r>
              <a:rPr lang="ru-RU" dirty="0"/>
              <a:t> 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9218" name="Picture 2" descr="2300 г. до н.э. Саргон Древний, шумерский правитель, основал династию  Аккада |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289" y="0"/>
            <a:ext cx="5864196" cy="719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9242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3156</TotalTime>
  <Words>1686</Words>
  <Application>Microsoft Office PowerPoint</Application>
  <PresentationFormat>Широкоэкранный</PresentationFormat>
  <Paragraphs>522</Paragraphs>
  <Slides>65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69" baseType="lpstr">
      <vt:lpstr>Arial</vt:lpstr>
      <vt:lpstr>Calibri</vt:lpstr>
      <vt:lpstr>Calibri Light</vt:lpstr>
      <vt:lpstr>Тема Office</vt:lpstr>
      <vt:lpstr>Власть и насилие на Востоке и Западе: два пути развития мировых цивилизаций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Островные цивилизации в Древней Греции:       Кикладская, Минойская и Микенская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Развитие самоуправления       западноевропейских городов в X-XI вв. </vt:lpstr>
      <vt:lpstr>Презентация PowerPoint</vt:lpstr>
      <vt:lpstr>Презентация PowerPoint</vt:lpstr>
      <vt:lpstr>Презентация PowerPoint</vt:lpstr>
      <vt:lpstr>Презентация PowerPoint</vt:lpstr>
      <vt:lpstr> Западноевропейское Возрождение</vt:lpstr>
      <vt:lpstr> Было ли возрождение на Востоке ?</vt:lpstr>
      <vt:lpstr>Презентация PowerPoint</vt:lpstr>
      <vt:lpstr> Тридцатилетняя война в Европе </vt:lpstr>
      <vt:lpstr>Презентация PowerPoint</vt:lpstr>
      <vt:lpstr> Был ли в Европе «абсолютизм» ?</vt:lpstr>
      <vt:lpstr>Презентация PowerPoint</vt:lpstr>
      <vt:lpstr>Презентация PowerPoint</vt:lpstr>
      <vt:lpstr>Презентация PowerPoint</vt:lpstr>
      <vt:lpstr>Презентация PowerPoint</vt:lpstr>
      <vt:lpstr> Запад      Восток</vt:lpstr>
      <vt:lpstr>Презентация PowerPoint</vt:lpstr>
      <vt:lpstr>Презентация PowerPoint</vt:lpstr>
      <vt:lpstr>  Создание европейской      колониальной системы</vt:lpstr>
      <vt:lpstr>Pro et contra системы  колониализма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Власть и насилие на Востоке и Западе </dc:title>
  <dc:creator>Алексей</dc:creator>
  <cp:lastModifiedBy>Алексей</cp:lastModifiedBy>
  <cp:revision>5</cp:revision>
  <dcterms:created xsi:type="dcterms:W3CDTF">2022-03-11T09:24:16Z</dcterms:created>
  <dcterms:modified xsi:type="dcterms:W3CDTF">2022-03-14T21:55:32Z</dcterms:modified>
</cp:coreProperties>
</file>