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12"/>
  </p:notesMasterIdLst>
  <p:sldIdLst>
    <p:sldId id="256" r:id="rId4"/>
    <p:sldId id="263" r:id="rId5"/>
    <p:sldId id="260" r:id="rId6"/>
    <p:sldId id="264" r:id="rId7"/>
    <p:sldId id="259" r:id="rId8"/>
    <p:sldId id="265" r:id="rId9"/>
    <p:sldId id="266" r:id="rId10"/>
    <p:sldId id="258" r:id="rId1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82"/>
    <a:srgbClr val="21386F"/>
    <a:srgbClr val="1C2A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54" autoAdjust="0"/>
  </p:normalViewPr>
  <p:slideViewPr>
    <p:cSldViewPr snapToGrid="0" snapToObjects="1">
      <p:cViewPr varScale="1">
        <p:scale>
          <a:sx n="87" d="100"/>
          <a:sy n="87" d="100"/>
        </p:scale>
        <p:origin x="149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A2FDF9-2CED-414B-92C0-48EA4E0B5CB2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3ACAB6-7230-4FEE-BB9B-DD7D914244C8}">
      <dgm:prSet phldrT="[Текст]"/>
      <dgm:spPr/>
      <dgm:t>
        <a:bodyPr/>
        <a:lstStyle/>
        <a:p>
          <a:r>
            <a:rPr lang="ru-RU" dirty="0" smtClean="0"/>
            <a:t>Расширение сознания: новые подходы к мышлению, интерпретации происходящих событий и новые возможности для прогнозирования международных отношений</a:t>
          </a:r>
          <a:endParaRPr lang="ru-RU" dirty="0"/>
        </a:p>
      </dgm:t>
    </dgm:pt>
    <dgm:pt modelId="{48C87342-9420-403F-84AB-F8298668C95C}" type="parTrans" cxnId="{113BD8A8-895A-44B0-AD40-6E6D8F8657E0}">
      <dgm:prSet/>
      <dgm:spPr/>
      <dgm:t>
        <a:bodyPr/>
        <a:lstStyle/>
        <a:p>
          <a:endParaRPr lang="ru-RU"/>
        </a:p>
      </dgm:t>
    </dgm:pt>
    <dgm:pt modelId="{542A4B46-5498-4285-851D-98087FD6A2BB}" type="sibTrans" cxnId="{113BD8A8-895A-44B0-AD40-6E6D8F8657E0}">
      <dgm:prSet/>
      <dgm:spPr/>
      <dgm:t>
        <a:bodyPr/>
        <a:lstStyle/>
        <a:p>
          <a:endParaRPr lang="ru-RU"/>
        </a:p>
      </dgm:t>
    </dgm:pt>
    <dgm:pt modelId="{ADE451B2-1F6A-4636-9D7B-F6A4EDC8BB0E}">
      <dgm:prSet phldrT="[Текст]"/>
      <dgm:spPr/>
      <dgm:t>
        <a:bodyPr/>
        <a:lstStyle/>
        <a:p>
          <a:r>
            <a:rPr lang="ru-RU" dirty="0" smtClean="0"/>
            <a:t>Для работы международника – </a:t>
          </a:r>
          <a:r>
            <a:rPr lang="ru-RU" b="1" dirty="0" smtClean="0"/>
            <a:t>основа-основ</a:t>
          </a:r>
          <a:endParaRPr lang="ru-RU" b="1" dirty="0"/>
        </a:p>
      </dgm:t>
    </dgm:pt>
    <dgm:pt modelId="{DC53D75D-E47A-437A-9FDD-CB4C14181FF1}" type="parTrans" cxnId="{C8E93E0F-27F9-44ED-B5E9-A049A85FD1B0}">
      <dgm:prSet/>
      <dgm:spPr/>
      <dgm:t>
        <a:bodyPr/>
        <a:lstStyle/>
        <a:p>
          <a:endParaRPr lang="ru-RU"/>
        </a:p>
      </dgm:t>
    </dgm:pt>
    <dgm:pt modelId="{4F57B7B2-7EC1-4ACF-985D-759DF36FB89B}" type="sibTrans" cxnId="{C8E93E0F-27F9-44ED-B5E9-A049A85FD1B0}">
      <dgm:prSet/>
      <dgm:spPr/>
      <dgm:t>
        <a:bodyPr/>
        <a:lstStyle/>
        <a:p>
          <a:endParaRPr lang="ru-RU"/>
        </a:p>
      </dgm:t>
    </dgm:pt>
    <dgm:pt modelId="{FF7F97AA-A23F-4017-B8AD-CB9E40DA8627}">
      <dgm:prSet phldrT="[Текст]"/>
      <dgm:spPr/>
      <dgm:t>
        <a:bodyPr/>
        <a:lstStyle/>
        <a:p>
          <a:r>
            <a:rPr lang="ru-RU" dirty="0" smtClean="0"/>
            <a:t>Для любой работы – универсальные законы ведения переговоров, выработки стратегии и оценки конкурентов</a:t>
          </a:r>
          <a:endParaRPr lang="ru-RU" dirty="0"/>
        </a:p>
      </dgm:t>
    </dgm:pt>
    <dgm:pt modelId="{051E3EC1-1B6B-460E-90FF-2BADA615E877}" type="parTrans" cxnId="{428147A8-70AB-4216-8723-BF1D8754715C}">
      <dgm:prSet/>
      <dgm:spPr/>
      <dgm:t>
        <a:bodyPr/>
        <a:lstStyle/>
        <a:p>
          <a:endParaRPr lang="ru-RU"/>
        </a:p>
      </dgm:t>
    </dgm:pt>
    <dgm:pt modelId="{21704B68-5E9A-4B89-B161-1787B40670CB}" type="sibTrans" cxnId="{428147A8-70AB-4216-8723-BF1D8754715C}">
      <dgm:prSet/>
      <dgm:spPr/>
      <dgm:t>
        <a:bodyPr/>
        <a:lstStyle/>
        <a:p>
          <a:endParaRPr lang="ru-RU"/>
        </a:p>
      </dgm:t>
    </dgm:pt>
    <dgm:pt modelId="{7233D30D-FCB7-4E1E-B870-4BB6E7999752}" type="pres">
      <dgm:prSet presAssocID="{B6A2FDF9-2CED-414B-92C0-48EA4E0B5CB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E10A2B-F74B-427D-B306-211CE74F64EE}" type="pres">
      <dgm:prSet presAssocID="{B6A2FDF9-2CED-414B-92C0-48EA4E0B5CB2}" presName="dummyMaxCanvas" presStyleCnt="0">
        <dgm:presLayoutVars/>
      </dgm:prSet>
      <dgm:spPr/>
    </dgm:pt>
    <dgm:pt modelId="{8AAAC783-C932-4200-A2E2-4D0699855623}" type="pres">
      <dgm:prSet presAssocID="{B6A2FDF9-2CED-414B-92C0-48EA4E0B5CB2}" presName="ThreeNodes_1" presStyleLbl="node1" presStyleIdx="0" presStyleCnt="3" custLinFactNeighborX="-82601" custLinFactNeighborY="-40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942A53-8C8D-4EC3-A8A0-ABBFCBF7AF5B}" type="pres">
      <dgm:prSet presAssocID="{B6A2FDF9-2CED-414B-92C0-48EA4E0B5CB2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4E2901-08DC-4D4A-B689-9DCBD41A08CF}" type="pres">
      <dgm:prSet presAssocID="{B6A2FDF9-2CED-414B-92C0-48EA4E0B5CB2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CB96BA-AF12-4EEE-931A-72B8A3EA5A2C}" type="pres">
      <dgm:prSet presAssocID="{B6A2FDF9-2CED-414B-92C0-48EA4E0B5CB2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6CB37B-C643-4D9B-B67E-96163B5EB905}" type="pres">
      <dgm:prSet presAssocID="{B6A2FDF9-2CED-414B-92C0-48EA4E0B5CB2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D8E270-C9B0-411B-9819-98D7058111D9}" type="pres">
      <dgm:prSet presAssocID="{B6A2FDF9-2CED-414B-92C0-48EA4E0B5CB2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B7D50-DAF2-46AC-8555-17D480E0ACB0}" type="pres">
      <dgm:prSet presAssocID="{B6A2FDF9-2CED-414B-92C0-48EA4E0B5CB2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9CB2D0-13D1-40E8-A003-20DA9291046B}" type="pres">
      <dgm:prSet presAssocID="{B6A2FDF9-2CED-414B-92C0-48EA4E0B5CB2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19B52E-2755-4057-83F3-4A13F9C764BB}" type="presOf" srcId="{623ACAB6-7230-4FEE-BB9B-DD7D914244C8}" destId="{8AAAC783-C932-4200-A2E2-4D0699855623}" srcOrd="0" destOrd="0" presId="urn:microsoft.com/office/officeart/2005/8/layout/vProcess5"/>
    <dgm:cxn modelId="{113BD8A8-895A-44B0-AD40-6E6D8F8657E0}" srcId="{B6A2FDF9-2CED-414B-92C0-48EA4E0B5CB2}" destId="{623ACAB6-7230-4FEE-BB9B-DD7D914244C8}" srcOrd="0" destOrd="0" parTransId="{48C87342-9420-403F-84AB-F8298668C95C}" sibTransId="{542A4B46-5498-4285-851D-98087FD6A2BB}"/>
    <dgm:cxn modelId="{1E217D98-E92D-4643-9D7B-25B160CCC4D8}" type="presOf" srcId="{ADE451B2-1F6A-4636-9D7B-F6A4EDC8BB0E}" destId="{69942A53-8C8D-4EC3-A8A0-ABBFCBF7AF5B}" srcOrd="0" destOrd="0" presId="urn:microsoft.com/office/officeart/2005/8/layout/vProcess5"/>
    <dgm:cxn modelId="{A29DBC42-BFC3-46DB-A301-E259C04ED531}" type="presOf" srcId="{ADE451B2-1F6A-4636-9D7B-F6A4EDC8BB0E}" destId="{904B7D50-DAF2-46AC-8555-17D480E0ACB0}" srcOrd="1" destOrd="0" presId="urn:microsoft.com/office/officeart/2005/8/layout/vProcess5"/>
    <dgm:cxn modelId="{428147A8-70AB-4216-8723-BF1D8754715C}" srcId="{B6A2FDF9-2CED-414B-92C0-48EA4E0B5CB2}" destId="{FF7F97AA-A23F-4017-B8AD-CB9E40DA8627}" srcOrd="2" destOrd="0" parTransId="{051E3EC1-1B6B-460E-90FF-2BADA615E877}" sibTransId="{21704B68-5E9A-4B89-B161-1787B40670CB}"/>
    <dgm:cxn modelId="{1581E1FB-5418-4523-8FE4-30D8673A8ED5}" type="presOf" srcId="{4F57B7B2-7EC1-4ACF-985D-759DF36FB89B}" destId="{6D6CB37B-C643-4D9B-B67E-96163B5EB905}" srcOrd="0" destOrd="0" presId="urn:microsoft.com/office/officeart/2005/8/layout/vProcess5"/>
    <dgm:cxn modelId="{BFC68DDF-79F5-4E71-BC70-5260584EABD9}" type="presOf" srcId="{542A4B46-5498-4285-851D-98087FD6A2BB}" destId="{A6CB96BA-AF12-4EEE-931A-72B8A3EA5A2C}" srcOrd="0" destOrd="0" presId="urn:microsoft.com/office/officeart/2005/8/layout/vProcess5"/>
    <dgm:cxn modelId="{9939A6C7-3A37-480B-B894-98044E53063D}" type="presOf" srcId="{FF7F97AA-A23F-4017-B8AD-CB9E40DA8627}" destId="{AF4E2901-08DC-4D4A-B689-9DCBD41A08CF}" srcOrd="0" destOrd="0" presId="urn:microsoft.com/office/officeart/2005/8/layout/vProcess5"/>
    <dgm:cxn modelId="{E1A37E11-4AFA-4881-A70A-0C2265A4327D}" type="presOf" srcId="{FF7F97AA-A23F-4017-B8AD-CB9E40DA8627}" destId="{3D9CB2D0-13D1-40E8-A003-20DA9291046B}" srcOrd="1" destOrd="0" presId="urn:microsoft.com/office/officeart/2005/8/layout/vProcess5"/>
    <dgm:cxn modelId="{487BB230-3516-4918-9BF0-354A8FE8EC07}" type="presOf" srcId="{B6A2FDF9-2CED-414B-92C0-48EA4E0B5CB2}" destId="{7233D30D-FCB7-4E1E-B870-4BB6E7999752}" srcOrd="0" destOrd="0" presId="urn:microsoft.com/office/officeart/2005/8/layout/vProcess5"/>
    <dgm:cxn modelId="{67146E63-14A4-4461-8A19-0588C3A6509C}" type="presOf" srcId="{623ACAB6-7230-4FEE-BB9B-DD7D914244C8}" destId="{53D8E270-C9B0-411B-9819-98D7058111D9}" srcOrd="1" destOrd="0" presId="urn:microsoft.com/office/officeart/2005/8/layout/vProcess5"/>
    <dgm:cxn modelId="{C8E93E0F-27F9-44ED-B5E9-A049A85FD1B0}" srcId="{B6A2FDF9-2CED-414B-92C0-48EA4E0B5CB2}" destId="{ADE451B2-1F6A-4636-9D7B-F6A4EDC8BB0E}" srcOrd="1" destOrd="0" parTransId="{DC53D75D-E47A-437A-9FDD-CB4C14181FF1}" sibTransId="{4F57B7B2-7EC1-4ACF-985D-759DF36FB89B}"/>
    <dgm:cxn modelId="{9433A549-A9DF-42C2-BDC0-A692037CFAF2}" type="presParOf" srcId="{7233D30D-FCB7-4E1E-B870-4BB6E7999752}" destId="{51E10A2B-F74B-427D-B306-211CE74F64EE}" srcOrd="0" destOrd="0" presId="urn:microsoft.com/office/officeart/2005/8/layout/vProcess5"/>
    <dgm:cxn modelId="{83631B60-64F0-468C-950B-9B9B3FCB8221}" type="presParOf" srcId="{7233D30D-FCB7-4E1E-B870-4BB6E7999752}" destId="{8AAAC783-C932-4200-A2E2-4D0699855623}" srcOrd="1" destOrd="0" presId="urn:microsoft.com/office/officeart/2005/8/layout/vProcess5"/>
    <dgm:cxn modelId="{DA454033-8838-47A4-9308-CE89A59C6751}" type="presParOf" srcId="{7233D30D-FCB7-4E1E-B870-4BB6E7999752}" destId="{69942A53-8C8D-4EC3-A8A0-ABBFCBF7AF5B}" srcOrd="2" destOrd="0" presId="urn:microsoft.com/office/officeart/2005/8/layout/vProcess5"/>
    <dgm:cxn modelId="{A6C27EB2-8893-4614-939A-0F336093D1E0}" type="presParOf" srcId="{7233D30D-FCB7-4E1E-B870-4BB6E7999752}" destId="{AF4E2901-08DC-4D4A-B689-9DCBD41A08CF}" srcOrd="3" destOrd="0" presId="urn:microsoft.com/office/officeart/2005/8/layout/vProcess5"/>
    <dgm:cxn modelId="{B1728ADB-CBB1-42BA-9BE6-E7E5462A447C}" type="presParOf" srcId="{7233D30D-FCB7-4E1E-B870-4BB6E7999752}" destId="{A6CB96BA-AF12-4EEE-931A-72B8A3EA5A2C}" srcOrd="4" destOrd="0" presId="urn:microsoft.com/office/officeart/2005/8/layout/vProcess5"/>
    <dgm:cxn modelId="{71C567D6-0855-45A5-9971-726220FA14CC}" type="presParOf" srcId="{7233D30D-FCB7-4E1E-B870-4BB6E7999752}" destId="{6D6CB37B-C643-4D9B-B67E-96163B5EB905}" srcOrd="5" destOrd="0" presId="urn:microsoft.com/office/officeart/2005/8/layout/vProcess5"/>
    <dgm:cxn modelId="{4AD177D1-EE66-4B76-B0AF-817853A917AE}" type="presParOf" srcId="{7233D30D-FCB7-4E1E-B870-4BB6E7999752}" destId="{53D8E270-C9B0-411B-9819-98D7058111D9}" srcOrd="6" destOrd="0" presId="urn:microsoft.com/office/officeart/2005/8/layout/vProcess5"/>
    <dgm:cxn modelId="{9FB435A8-1D61-4ED1-8D26-4C826D52A46B}" type="presParOf" srcId="{7233D30D-FCB7-4E1E-B870-4BB6E7999752}" destId="{904B7D50-DAF2-46AC-8555-17D480E0ACB0}" srcOrd="7" destOrd="0" presId="urn:microsoft.com/office/officeart/2005/8/layout/vProcess5"/>
    <dgm:cxn modelId="{0E7CD709-606F-4F3A-8760-E45784A80B40}" type="presParOf" srcId="{7233D30D-FCB7-4E1E-B870-4BB6E7999752}" destId="{3D9CB2D0-13D1-40E8-A003-20DA9291046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CBD1F2-DC7A-45E4-976D-F5EB9DD5B099}" type="doc">
      <dgm:prSet loTypeId="urn:microsoft.com/office/officeart/2005/8/layout/vList6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1D8ABC-508F-4C92-A118-B1003244A6C4}">
      <dgm:prSet phldrT="[Текст]"/>
      <dgm:spPr/>
      <dgm:t>
        <a:bodyPr/>
        <a:lstStyle/>
        <a:p>
          <a:r>
            <a:rPr lang="ru-RU" dirty="0" smtClean="0"/>
            <a:t>В аудитории</a:t>
          </a:r>
          <a:endParaRPr lang="ru-RU" dirty="0"/>
        </a:p>
      </dgm:t>
    </dgm:pt>
    <dgm:pt modelId="{AEC07D0E-3B48-4DE2-B21A-9E2E8B2ED108}" type="parTrans" cxnId="{ADAA5336-CC40-41AE-BD20-751BA0796298}">
      <dgm:prSet/>
      <dgm:spPr/>
      <dgm:t>
        <a:bodyPr/>
        <a:lstStyle/>
        <a:p>
          <a:endParaRPr lang="ru-RU"/>
        </a:p>
      </dgm:t>
    </dgm:pt>
    <dgm:pt modelId="{CBD02916-408E-44AD-B160-BA263632233F}" type="sibTrans" cxnId="{ADAA5336-CC40-41AE-BD20-751BA0796298}">
      <dgm:prSet/>
      <dgm:spPr/>
      <dgm:t>
        <a:bodyPr/>
        <a:lstStyle/>
        <a:p>
          <a:endParaRPr lang="ru-RU"/>
        </a:p>
      </dgm:t>
    </dgm:pt>
    <dgm:pt modelId="{154C9914-CBE2-456D-AB50-E7567B8BE5B0}">
      <dgm:prSet phldrT="[Текст]"/>
      <dgm:spPr/>
      <dgm:t>
        <a:bodyPr/>
        <a:lstStyle/>
        <a:p>
          <a:r>
            <a:rPr lang="ru-RU" dirty="0" smtClean="0"/>
            <a:t>Лекции</a:t>
          </a:r>
          <a:endParaRPr lang="ru-RU" dirty="0"/>
        </a:p>
      </dgm:t>
    </dgm:pt>
    <dgm:pt modelId="{5EDD4E0A-0960-479C-AF9E-CCA4AC95868F}" type="parTrans" cxnId="{FE148CFF-221D-4DD2-990B-135F0F39C02F}">
      <dgm:prSet/>
      <dgm:spPr/>
      <dgm:t>
        <a:bodyPr/>
        <a:lstStyle/>
        <a:p>
          <a:endParaRPr lang="ru-RU"/>
        </a:p>
      </dgm:t>
    </dgm:pt>
    <dgm:pt modelId="{FB19A35A-71B0-4705-A7A3-4992572DDD6D}" type="sibTrans" cxnId="{FE148CFF-221D-4DD2-990B-135F0F39C02F}">
      <dgm:prSet/>
      <dgm:spPr/>
      <dgm:t>
        <a:bodyPr/>
        <a:lstStyle/>
        <a:p>
          <a:endParaRPr lang="ru-RU"/>
        </a:p>
      </dgm:t>
    </dgm:pt>
    <dgm:pt modelId="{06B62B9E-6242-4EB6-B7C6-60550F1258B4}">
      <dgm:prSet phldrT="[Текст]"/>
      <dgm:spPr/>
      <dgm:t>
        <a:bodyPr/>
        <a:lstStyle/>
        <a:p>
          <a:r>
            <a:rPr lang="ru-RU" dirty="0" smtClean="0"/>
            <a:t>Вне ее</a:t>
          </a:r>
          <a:endParaRPr lang="ru-RU" dirty="0"/>
        </a:p>
      </dgm:t>
    </dgm:pt>
    <dgm:pt modelId="{8F7EE075-7D73-46B9-A888-7C523674D09C}" type="parTrans" cxnId="{B3F1760D-6310-42D5-91A0-461DD9EC4448}">
      <dgm:prSet/>
      <dgm:spPr/>
      <dgm:t>
        <a:bodyPr/>
        <a:lstStyle/>
        <a:p>
          <a:endParaRPr lang="ru-RU"/>
        </a:p>
      </dgm:t>
    </dgm:pt>
    <dgm:pt modelId="{365E568A-687E-43A3-B13F-DC9F838B06AB}" type="sibTrans" cxnId="{B3F1760D-6310-42D5-91A0-461DD9EC4448}">
      <dgm:prSet/>
      <dgm:spPr/>
      <dgm:t>
        <a:bodyPr/>
        <a:lstStyle/>
        <a:p>
          <a:endParaRPr lang="ru-RU"/>
        </a:p>
      </dgm:t>
    </dgm:pt>
    <dgm:pt modelId="{EC316A97-F492-4DF9-BCFA-BBA795AE0FB3}">
      <dgm:prSet phldrT="[Текст]"/>
      <dgm:spPr/>
      <dgm:t>
        <a:bodyPr/>
        <a:lstStyle/>
        <a:p>
          <a:r>
            <a:rPr lang="ru-RU" dirty="0" smtClean="0"/>
            <a:t>Эссе</a:t>
          </a:r>
          <a:endParaRPr lang="ru-RU" dirty="0"/>
        </a:p>
      </dgm:t>
    </dgm:pt>
    <dgm:pt modelId="{E7B0C9D9-A328-4D88-B0D4-CC47A910A71E}" type="parTrans" cxnId="{962C2C0D-A995-4163-8258-D0C157DB7F1B}">
      <dgm:prSet/>
      <dgm:spPr/>
      <dgm:t>
        <a:bodyPr/>
        <a:lstStyle/>
        <a:p>
          <a:endParaRPr lang="ru-RU"/>
        </a:p>
      </dgm:t>
    </dgm:pt>
    <dgm:pt modelId="{2292A921-AE69-4A60-B956-3444E7942EFA}" type="sibTrans" cxnId="{962C2C0D-A995-4163-8258-D0C157DB7F1B}">
      <dgm:prSet/>
      <dgm:spPr/>
      <dgm:t>
        <a:bodyPr/>
        <a:lstStyle/>
        <a:p>
          <a:endParaRPr lang="ru-RU"/>
        </a:p>
      </dgm:t>
    </dgm:pt>
    <dgm:pt modelId="{CFAD1803-2618-4FBA-A8B7-D7C1A0B70B83}">
      <dgm:prSet/>
      <dgm:spPr/>
      <dgm:t>
        <a:bodyPr/>
        <a:lstStyle/>
        <a:p>
          <a:r>
            <a:rPr lang="ru-RU" dirty="0" smtClean="0"/>
            <a:t>Семинары</a:t>
          </a:r>
        </a:p>
      </dgm:t>
    </dgm:pt>
    <dgm:pt modelId="{0663BE59-60DC-4F75-AC4B-029A3E4053AE}" type="parTrans" cxnId="{0C27D7FC-8D69-46ED-9666-E3C1E82E9EFF}">
      <dgm:prSet/>
      <dgm:spPr/>
      <dgm:t>
        <a:bodyPr/>
        <a:lstStyle/>
        <a:p>
          <a:endParaRPr lang="ru-RU"/>
        </a:p>
      </dgm:t>
    </dgm:pt>
    <dgm:pt modelId="{DBD1B54B-4430-4B9E-A169-6AE5F1A5680C}" type="sibTrans" cxnId="{0C27D7FC-8D69-46ED-9666-E3C1E82E9EFF}">
      <dgm:prSet/>
      <dgm:spPr/>
      <dgm:t>
        <a:bodyPr/>
        <a:lstStyle/>
        <a:p>
          <a:endParaRPr lang="ru-RU"/>
        </a:p>
      </dgm:t>
    </dgm:pt>
    <dgm:pt modelId="{A2A453FD-ECC7-45A5-A082-7C877DEEC6D2}">
      <dgm:prSet/>
      <dgm:spPr/>
      <dgm:t>
        <a:bodyPr/>
        <a:lstStyle/>
        <a:p>
          <a:r>
            <a:rPr lang="ru-RU" dirty="0" smtClean="0"/>
            <a:t>Кейсы </a:t>
          </a:r>
        </a:p>
      </dgm:t>
    </dgm:pt>
    <dgm:pt modelId="{2714560A-D694-40A2-9113-9473F97BD391}" type="parTrans" cxnId="{2BDE7CAC-2983-430A-B4CD-A739A49797FF}">
      <dgm:prSet/>
      <dgm:spPr/>
      <dgm:t>
        <a:bodyPr/>
        <a:lstStyle/>
        <a:p>
          <a:endParaRPr lang="ru-RU"/>
        </a:p>
      </dgm:t>
    </dgm:pt>
    <dgm:pt modelId="{EA3FC975-61F5-41EC-B0B9-49B5B307EDB6}" type="sibTrans" cxnId="{2BDE7CAC-2983-430A-B4CD-A739A49797FF}">
      <dgm:prSet/>
      <dgm:spPr/>
      <dgm:t>
        <a:bodyPr/>
        <a:lstStyle/>
        <a:p>
          <a:endParaRPr lang="ru-RU"/>
        </a:p>
      </dgm:t>
    </dgm:pt>
    <dgm:pt modelId="{32D3958D-7C77-4A16-B849-DFC8510BF4AC}">
      <dgm:prSet phldrT="[Текст]"/>
      <dgm:spPr/>
      <dgm:t>
        <a:bodyPr/>
        <a:lstStyle/>
        <a:p>
          <a:r>
            <a:rPr lang="ru-RU" dirty="0" smtClean="0"/>
            <a:t>Чтение</a:t>
          </a:r>
          <a:endParaRPr lang="ru-RU" dirty="0"/>
        </a:p>
      </dgm:t>
    </dgm:pt>
    <dgm:pt modelId="{22FBC30E-0196-4D02-BD73-82BFAA987927}" type="parTrans" cxnId="{A05F40C0-E704-4C1D-8471-9088F9CB04CF}">
      <dgm:prSet/>
      <dgm:spPr/>
      <dgm:t>
        <a:bodyPr/>
        <a:lstStyle/>
        <a:p>
          <a:endParaRPr lang="ru-RU"/>
        </a:p>
      </dgm:t>
    </dgm:pt>
    <dgm:pt modelId="{2F3832DF-5870-40EA-935A-FA8F853000D0}" type="sibTrans" cxnId="{A05F40C0-E704-4C1D-8471-9088F9CB04CF}">
      <dgm:prSet/>
      <dgm:spPr/>
      <dgm:t>
        <a:bodyPr/>
        <a:lstStyle/>
        <a:p>
          <a:endParaRPr lang="ru-RU"/>
        </a:p>
      </dgm:t>
    </dgm:pt>
    <dgm:pt modelId="{D49355BD-9FDB-42DC-9EAC-9136F7E68501}">
      <dgm:prSet phldrT="[Текст]"/>
      <dgm:spPr/>
      <dgm:t>
        <a:bodyPr/>
        <a:lstStyle/>
        <a:p>
          <a:r>
            <a:rPr lang="ru-RU" dirty="0" smtClean="0"/>
            <a:t>Работа со СМИ</a:t>
          </a:r>
          <a:endParaRPr lang="ru-RU" dirty="0"/>
        </a:p>
      </dgm:t>
    </dgm:pt>
    <dgm:pt modelId="{96033D1F-3EE2-403C-A610-D34705F3BD92}" type="parTrans" cxnId="{D16521CD-5541-4BB3-9E8E-883EF1CA39A9}">
      <dgm:prSet/>
      <dgm:spPr/>
      <dgm:t>
        <a:bodyPr/>
        <a:lstStyle/>
        <a:p>
          <a:endParaRPr lang="ru-RU"/>
        </a:p>
      </dgm:t>
    </dgm:pt>
    <dgm:pt modelId="{24D22091-BFE6-4E7C-8B5D-7952D771007B}" type="sibTrans" cxnId="{D16521CD-5541-4BB3-9E8E-883EF1CA39A9}">
      <dgm:prSet/>
      <dgm:spPr/>
      <dgm:t>
        <a:bodyPr/>
        <a:lstStyle/>
        <a:p>
          <a:endParaRPr lang="ru-RU"/>
        </a:p>
      </dgm:t>
    </dgm:pt>
    <dgm:pt modelId="{0BEB7193-00C3-4FCA-B10A-4CCBF8A95A4C}" type="pres">
      <dgm:prSet presAssocID="{F5CBD1F2-DC7A-45E4-976D-F5EB9DD5B09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5E18C46-7D9A-48C1-9E5B-8C7327A3787B}" type="pres">
      <dgm:prSet presAssocID="{CF1D8ABC-508F-4C92-A118-B1003244A6C4}" presName="linNode" presStyleCnt="0"/>
      <dgm:spPr/>
    </dgm:pt>
    <dgm:pt modelId="{8FF11A8C-CA86-4C42-9431-88D22D382B83}" type="pres">
      <dgm:prSet presAssocID="{CF1D8ABC-508F-4C92-A118-B1003244A6C4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14780B-AE8A-4B21-ADA6-1F021B33CA66}" type="pres">
      <dgm:prSet presAssocID="{CF1D8ABC-508F-4C92-A118-B1003244A6C4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04EDA3-51B0-469E-9AB6-CE3C66B1A2F6}" type="pres">
      <dgm:prSet presAssocID="{CBD02916-408E-44AD-B160-BA263632233F}" presName="spacing" presStyleCnt="0"/>
      <dgm:spPr/>
    </dgm:pt>
    <dgm:pt modelId="{12CA88F9-9AB8-4870-AA0B-E58D11972136}" type="pres">
      <dgm:prSet presAssocID="{06B62B9E-6242-4EB6-B7C6-60550F1258B4}" presName="linNode" presStyleCnt="0"/>
      <dgm:spPr/>
    </dgm:pt>
    <dgm:pt modelId="{7D9CCC36-D82A-46C1-A540-A00921C64BD2}" type="pres">
      <dgm:prSet presAssocID="{06B62B9E-6242-4EB6-B7C6-60550F1258B4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B092A9-82BA-477C-B714-B665C9173AEA}" type="pres">
      <dgm:prSet presAssocID="{06B62B9E-6242-4EB6-B7C6-60550F1258B4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788052-6DA0-46DF-95EA-9191DEA99461}" type="presOf" srcId="{CF1D8ABC-508F-4C92-A118-B1003244A6C4}" destId="{8FF11A8C-CA86-4C42-9431-88D22D382B83}" srcOrd="0" destOrd="0" presId="urn:microsoft.com/office/officeart/2005/8/layout/vList6"/>
    <dgm:cxn modelId="{FE148CFF-221D-4DD2-990B-135F0F39C02F}" srcId="{CF1D8ABC-508F-4C92-A118-B1003244A6C4}" destId="{154C9914-CBE2-456D-AB50-E7567B8BE5B0}" srcOrd="0" destOrd="0" parTransId="{5EDD4E0A-0960-479C-AF9E-CCA4AC95868F}" sibTransId="{FB19A35A-71B0-4705-A7A3-4992572DDD6D}"/>
    <dgm:cxn modelId="{ADAA5336-CC40-41AE-BD20-751BA0796298}" srcId="{F5CBD1F2-DC7A-45E4-976D-F5EB9DD5B099}" destId="{CF1D8ABC-508F-4C92-A118-B1003244A6C4}" srcOrd="0" destOrd="0" parTransId="{AEC07D0E-3B48-4DE2-B21A-9E2E8B2ED108}" sibTransId="{CBD02916-408E-44AD-B160-BA263632233F}"/>
    <dgm:cxn modelId="{50877803-8D19-4B2B-BB9B-3F909DBFB34C}" type="presOf" srcId="{CFAD1803-2618-4FBA-A8B7-D7C1A0B70B83}" destId="{3D14780B-AE8A-4B21-ADA6-1F021B33CA66}" srcOrd="0" destOrd="1" presId="urn:microsoft.com/office/officeart/2005/8/layout/vList6"/>
    <dgm:cxn modelId="{0C27D7FC-8D69-46ED-9666-E3C1E82E9EFF}" srcId="{CF1D8ABC-508F-4C92-A118-B1003244A6C4}" destId="{CFAD1803-2618-4FBA-A8B7-D7C1A0B70B83}" srcOrd="1" destOrd="0" parTransId="{0663BE59-60DC-4F75-AC4B-029A3E4053AE}" sibTransId="{DBD1B54B-4430-4B9E-A169-6AE5F1A5680C}"/>
    <dgm:cxn modelId="{51CEE5A7-94FE-4B68-A3A8-801354A83332}" type="presOf" srcId="{F5CBD1F2-DC7A-45E4-976D-F5EB9DD5B099}" destId="{0BEB7193-00C3-4FCA-B10A-4CCBF8A95A4C}" srcOrd="0" destOrd="0" presId="urn:microsoft.com/office/officeart/2005/8/layout/vList6"/>
    <dgm:cxn modelId="{62F0E7AF-9127-4063-9850-66F015F5EDD8}" type="presOf" srcId="{A2A453FD-ECC7-45A5-A082-7C877DEEC6D2}" destId="{3D14780B-AE8A-4B21-ADA6-1F021B33CA66}" srcOrd="0" destOrd="2" presId="urn:microsoft.com/office/officeart/2005/8/layout/vList6"/>
    <dgm:cxn modelId="{FCE36D0C-440C-476A-AEE8-C3F4502C564A}" type="presOf" srcId="{06B62B9E-6242-4EB6-B7C6-60550F1258B4}" destId="{7D9CCC36-D82A-46C1-A540-A00921C64BD2}" srcOrd="0" destOrd="0" presId="urn:microsoft.com/office/officeart/2005/8/layout/vList6"/>
    <dgm:cxn modelId="{962C2C0D-A995-4163-8258-D0C157DB7F1B}" srcId="{06B62B9E-6242-4EB6-B7C6-60550F1258B4}" destId="{EC316A97-F492-4DF9-BCFA-BBA795AE0FB3}" srcOrd="0" destOrd="0" parTransId="{E7B0C9D9-A328-4D88-B0D4-CC47A910A71E}" sibTransId="{2292A921-AE69-4A60-B956-3444E7942EFA}"/>
    <dgm:cxn modelId="{EBC2CC46-F192-4904-852F-1ACC47D5497B}" type="presOf" srcId="{EC316A97-F492-4DF9-BCFA-BBA795AE0FB3}" destId="{8FB092A9-82BA-477C-B714-B665C9173AEA}" srcOrd="0" destOrd="0" presId="urn:microsoft.com/office/officeart/2005/8/layout/vList6"/>
    <dgm:cxn modelId="{2BD14995-4259-4C3D-8FB1-6A1F6C907D92}" type="presOf" srcId="{154C9914-CBE2-456D-AB50-E7567B8BE5B0}" destId="{3D14780B-AE8A-4B21-ADA6-1F021B33CA66}" srcOrd="0" destOrd="0" presId="urn:microsoft.com/office/officeart/2005/8/layout/vList6"/>
    <dgm:cxn modelId="{BC687996-C43D-4A69-8BD1-5B2BF305DD82}" type="presOf" srcId="{32D3958D-7C77-4A16-B849-DFC8510BF4AC}" destId="{8FB092A9-82BA-477C-B714-B665C9173AEA}" srcOrd="0" destOrd="1" presId="urn:microsoft.com/office/officeart/2005/8/layout/vList6"/>
    <dgm:cxn modelId="{A05F40C0-E704-4C1D-8471-9088F9CB04CF}" srcId="{06B62B9E-6242-4EB6-B7C6-60550F1258B4}" destId="{32D3958D-7C77-4A16-B849-DFC8510BF4AC}" srcOrd="1" destOrd="0" parTransId="{22FBC30E-0196-4D02-BD73-82BFAA987927}" sibTransId="{2F3832DF-5870-40EA-935A-FA8F853000D0}"/>
    <dgm:cxn modelId="{B8540205-4E0C-4A9F-8E30-FE402C210A74}" type="presOf" srcId="{D49355BD-9FDB-42DC-9EAC-9136F7E68501}" destId="{8FB092A9-82BA-477C-B714-B665C9173AEA}" srcOrd="0" destOrd="2" presId="urn:microsoft.com/office/officeart/2005/8/layout/vList6"/>
    <dgm:cxn modelId="{D16521CD-5541-4BB3-9E8E-883EF1CA39A9}" srcId="{06B62B9E-6242-4EB6-B7C6-60550F1258B4}" destId="{D49355BD-9FDB-42DC-9EAC-9136F7E68501}" srcOrd="2" destOrd="0" parTransId="{96033D1F-3EE2-403C-A610-D34705F3BD92}" sibTransId="{24D22091-BFE6-4E7C-8B5D-7952D771007B}"/>
    <dgm:cxn modelId="{2BDE7CAC-2983-430A-B4CD-A739A49797FF}" srcId="{CF1D8ABC-508F-4C92-A118-B1003244A6C4}" destId="{A2A453FD-ECC7-45A5-A082-7C877DEEC6D2}" srcOrd="2" destOrd="0" parTransId="{2714560A-D694-40A2-9113-9473F97BD391}" sibTransId="{EA3FC975-61F5-41EC-B0B9-49B5B307EDB6}"/>
    <dgm:cxn modelId="{B3F1760D-6310-42D5-91A0-461DD9EC4448}" srcId="{F5CBD1F2-DC7A-45E4-976D-F5EB9DD5B099}" destId="{06B62B9E-6242-4EB6-B7C6-60550F1258B4}" srcOrd="1" destOrd="0" parTransId="{8F7EE075-7D73-46B9-A888-7C523674D09C}" sibTransId="{365E568A-687E-43A3-B13F-DC9F838B06AB}"/>
    <dgm:cxn modelId="{E194C827-A5B6-4F47-99FE-B565985F0D8D}" type="presParOf" srcId="{0BEB7193-00C3-4FCA-B10A-4CCBF8A95A4C}" destId="{75E18C46-7D9A-48C1-9E5B-8C7327A3787B}" srcOrd="0" destOrd="0" presId="urn:microsoft.com/office/officeart/2005/8/layout/vList6"/>
    <dgm:cxn modelId="{88A41C0E-A4A4-443A-942F-EFBDB5BF7CB8}" type="presParOf" srcId="{75E18C46-7D9A-48C1-9E5B-8C7327A3787B}" destId="{8FF11A8C-CA86-4C42-9431-88D22D382B83}" srcOrd="0" destOrd="0" presId="urn:microsoft.com/office/officeart/2005/8/layout/vList6"/>
    <dgm:cxn modelId="{1BFB5C91-09D2-4915-AE04-023035FF26FB}" type="presParOf" srcId="{75E18C46-7D9A-48C1-9E5B-8C7327A3787B}" destId="{3D14780B-AE8A-4B21-ADA6-1F021B33CA66}" srcOrd="1" destOrd="0" presId="urn:microsoft.com/office/officeart/2005/8/layout/vList6"/>
    <dgm:cxn modelId="{D89839EE-E343-4F11-A957-C28DEECDD3E1}" type="presParOf" srcId="{0BEB7193-00C3-4FCA-B10A-4CCBF8A95A4C}" destId="{4B04EDA3-51B0-469E-9AB6-CE3C66B1A2F6}" srcOrd="1" destOrd="0" presId="urn:microsoft.com/office/officeart/2005/8/layout/vList6"/>
    <dgm:cxn modelId="{F9008B83-2451-4B03-9D2B-5D3D9D581755}" type="presParOf" srcId="{0BEB7193-00C3-4FCA-B10A-4CCBF8A95A4C}" destId="{12CA88F9-9AB8-4870-AA0B-E58D11972136}" srcOrd="2" destOrd="0" presId="urn:microsoft.com/office/officeart/2005/8/layout/vList6"/>
    <dgm:cxn modelId="{9EB08CE8-67C8-435E-B6E7-2F20CD1CB697}" type="presParOf" srcId="{12CA88F9-9AB8-4870-AA0B-E58D11972136}" destId="{7D9CCC36-D82A-46C1-A540-A00921C64BD2}" srcOrd="0" destOrd="0" presId="urn:microsoft.com/office/officeart/2005/8/layout/vList6"/>
    <dgm:cxn modelId="{3F6E915C-4946-4FFA-9092-2D32F4BE9D3D}" type="presParOf" srcId="{12CA88F9-9AB8-4870-AA0B-E58D11972136}" destId="{8FB092A9-82BA-477C-B714-B665C9173AE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AAC783-C932-4200-A2E2-4D0699855623}">
      <dsp:nvSpPr>
        <dsp:cNvPr id="0" name=""/>
        <dsp:cNvSpPr/>
      </dsp:nvSpPr>
      <dsp:spPr>
        <a:xfrm>
          <a:off x="0" y="0"/>
          <a:ext cx="5181600" cy="1219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Расширение сознания: новые подходы к мышлению, интерпретации происходящих событий и новые возможности для прогнозирования международных отношений</a:t>
          </a:r>
          <a:endParaRPr lang="ru-RU" sz="1400" kern="1200" dirty="0"/>
        </a:p>
      </dsp:txBody>
      <dsp:txXfrm>
        <a:off x="35709" y="35709"/>
        <a:ext cx="3865988" cy="1147782"/>
      </dsp:txXfrm>
    </dsp:sp>
    <dsp:sp modelId="{69942A53-8C8D-4EC3-A8A0-ABBFCBF7AF5B}">
      <dsp:nvSpPr>
        <dsp:cNvPr id="0" name=""/>
        <dsp:cNvSpPr/>
      </dsp:nvSpPr>
      <dsp:spPr>
        <a:xfrm>
          <a:off x="457199" y="1422399"/>
          <a:ext cx="5181600" cy="1219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Для работы международника – </a:t>
          </a:r>
          <a:r>
            <a:rPr lang="ru-RU" sz="1400" b="1" kern="1200" dirty="0" smtClean="0"/>
            <a:t>основа-основ</a:t>
          </a:r>
          <a:endParaRPr lang="ru-RU" sz="1400" b="1" kern="1200" dirty="0"/>
        </a:p>
      </dsp:txBody>
      <dsp:txXfrm>
        <a:off x="492908" y="1458108"/>
        <a:ext cx="3860502" cy="1147782"/>
      </dsp:txXfrm>
    </dsp:sp>
    <dsp:sp modelId="{AF4E2901-08DC-4D4A-B689-9DCBD41A08CF}">
      <dsp:nvSpPr>
        <dsp:cNvPr id="0" name=""/>
        <dsp:cNvSpPr/>
      </dsp:nvSpPr>
      <dsp:spPr>
        <a:xfrm>
          <a:off x="914399" y="2844799"/>
          <a:ext cx="5181600" cy="1219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Для любой работы – универсальные законы ведения переговоров, выработки стратегии и оценки конкурентов</a:t>
          </a:r>
          <a:endParaRPr lang="ru-RU" sz="1400" kern="1200" dirty="0"/>
        </a:p>
      </dsp:txBody>
      <dsp:txXfrm>
        <a:off x="950108" y="2880508"/>
        <a:ext cx="3860502" cy="1147782"/>
      </dsp:txXfrm>
    </dsp:sp>
    <dsp:sp modelId="{A6CB96BA-AF12-4EEE-931A-72B8A3EA5A2C}">
      <dsp:nvSpPr>
        <dsp:cNvPr id="0" name=""/>
        <dsp:cNvSpPr/>
      </dsp:nvSpPr>
      <dsp:spPr>
        <a:xfrm>
          <a:off x="4389120" y="924560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4567428" y="924560"/>
        <a:ext cx="435864" cy="596341"/>
      </dsp:txXfrm>
    </dsp:sp>
    <dsp:sp modelId="{6D6CB37B-C643-4D9B-B67E-96163B5EB905}">
      <dsp:nvSpPr>
        <dsp:cNvPr id="0" name=""/>
        <dsp:cNvSpPr/>
      </dsp:nvSpPr>
      <dsp:spPr>
        <a:xfrm>
          <a:off x="4846320" y="2338832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024628" y="2338832"/>
        <a:ext cx="435864" cy="5963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14780B-AE8A-4B21-ADA6-1F021B33CA66}">
      <dsp:nvSpPr>
        <dsp:cNvPr id="0" name=""/>
        <dsp:cNvSpPr/>
      </dsp:nvSpPr>
      <dsp:spPr>
        <a:xfrm>
          <a:off x="2438400" y="496"/>
          <a:ext cx="3657600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/>
            <a:t>Лекции</a:t>
          </a:r>
          <a:endParaRPr lang="ru-RU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/>
            <a:t>Семинары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/>
            <a:t>Кейсы </a:t>
          </a:r>
        </a:p>
      </dsp:txBody>
      <dsp:txXfrm>
        <a:off x="2438400" y="242342"/>
        <a:ext cx="2932063" cy="1451073"/>
      </dsp:txXfrm>
    </dsp:sp>
    <dsp:sp modelId="{8FF11A8C-CA86-4C42-9431-88D22D382B83}">
      <dsp:nvSpPr>
        <dsp:cNvPr id="0" name=""/>
        <dsp:cNvSpPr/>
      </dsp:nvSpPr>
      <dsp:spPr>
        <a:xfrm>
          <a:off x="0" y="496"/>
          <a:ext cx="2438400" cy="19347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В аудитории</a:t>
          </a:r>
          <a:endParaRPr lang="ru-RU" sz="3300" kern="1200" dirty="0"/>
        </a:p>
      </dsp:txBody>
      <dsp:txXfrm>
        <a:off x="94447" y="94943"/>
        <a:ext cx="2249506" cy="1745871"/>
      </dsp:txXfrm>
    </dsp:sp>
    <dsp:sp modelId="{8FB092A9-82BA-477C-B714-B665C9173AEA}">
      <dsp:nvSpPr>
        <dsp:cNvPr id="0" name=""/>
        <dsp:cNvSpPr/>
      </dsp:nvSpPr>
      <dsp:spPr>
        <a:xfrm>
          <a:off x="2438400" y="2128738"/>
          <a:ext cx="3657600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/>
            <a:t>Эссе</a:t>
          </a:r>
          <a:endParaRPr lang="ru-RU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/>
            <a:t>Чтение</a:t>
          </a:r>
          <a:endParaRPr lang="ru-RU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/>
            <a:t>Работа со СМИ</a:t>
          </a:r>
          <a:endParaRPr lang="ru-RU" sz="3000" kern="1200" dirty="0"/>
        </a:p>
      </dsp:txBody>
      <dsp:txXfrm>
        <a:off x="2438400" y="2370584"/>
        <a:ext cx="2932063" cy="1451073"/>
      </dsp:txXfrm>
    </dsp:sp>
    <dsp:sp modelId="{7D9CCC36-D82A-46C1-A540-A00921C64BD2}">
      <dsp:nvSpPr>
        <dsp:cNvPr id="0" name=""/>
        <dsp:cNvSpPr/>
      </dsp:nvSpPr>
      <dsp:spPr>
        <a:xfrm>
          <a:off x="0" y="2128738"/>
          <a:ext cx="2438400" cy="19347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Вне ее</a:t>
          </a:r>
          <a:endParaRPr lang="ru-RU" sz="3300" kern="1200" dirty="0"/>
        </a:p>
      </dsp:txBody>
      <dsp:txXfrm>
        <a:off x="94447" y="2223185"/>
        <a:ext cx="2249506" cy="17458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4EB31-A3C8-4410-AF16-380D7FE3AC25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ACB13-33DE-46EB-8591-673906C633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669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B43D1-82CB-47B9-95F7-D33685BDFA51}" type="datetime1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7FFD-70CD-4C5C-8117-5884EA760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801E5-81BD-44E5-8E20-462C2C5FEFE5}" type="datetime1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BE88E-3ED5-4852-8D89-B50379241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6D683-A615-41BD-A4D8-17705CB114A0}" type="datetime1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4C045-341C-4E2D-AF88-1D9C50388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B43D1-82CB-47B9-95F7-D33685BDFA51}" type="datetime1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7FFD-70CD-4C5C-8117-5884EA760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7838C-AED8-4BA5-8652-AEE276FCC083}" type="datetime1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5F501-F5CC-4E12-934E-78BB5E4DA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F4A4C-A39D-40F9-985D-C7DCB93C0DB5}" type="datetime1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318A3-27E7-4D27-924C-4173717FF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A3BEA-EE38-406D-A93D-A1B7A0C50F31}" type="datetime1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699C-A097-4533-BEFF-B1452833F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AF676-6045-4445-B3A3-69CE264AAD80}" type="datetime1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8C458-4B9D-4501-AB19-9D129E281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E988B-86FF-4F79-A487-7C318366F71F}" type="datetime1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1CD07-29D6-4A4D-ADEA-1E0E2DFE2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96C13-5674-4527-A7EC-B9690D91A02D}" type="datetime1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36B3D-EFD3-47A2-82AF-07B5235D9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9FD65-7BC8-484C-874A-A3895B64CC55}" type="datetime1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45757-2996-489D-9DE7-5C2053F78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7838C-AED8-4BA5-8652-AEE276FCC083}" type="datetime1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5F501-F5CC-4E12-934E-78BB5E4DA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B2E26-330E-4C2F-B5E7-B7743EB347D8}" type="datetime1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0040B-1B69-4DF3-82DE-71CA80F2D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801E5-81BD-44E5-8E20-462C2C5FEFE5}" type="datetime1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BE88E-3ED5-4852-8D89-B50379241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6D683-A615-41BD-A4D8-17705CB114A0}" type="datetime1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4C045-341C-4E2D-AF88-1D9C50388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B43D1-82CB-47B9-95F7-D33685BDFA51}" type="datetime1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7FFD-70CD-4C5C-8117-5884EA760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7838C-AED8-4BA5-8652-AEE276FCC083}" type="datetime1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5F501-F5CC-4E12-934E-78BB5E4DA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F4A4C-A39D-40F9-985D-C7DCB93C0DB5}" type="datetime1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318A3-27E7-4D27-924C-4173717FF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A3BEA-EE38-406D-A93D-A1B7A0C50F31}" type="datetime1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699C-A097-4533-BEFF-B1452833F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AF676-6045-4445-B3A3-69CE264AAD80}" type="datetime1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8C458-4B9D-4501-AB19-9D129E281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E988B-86FF-4F79-A487-7C318366F71F}" type="datetime1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1CD07-29D6-4A4D-ADEA-1E0E2DFE2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96C13-5674-4527-A7EC-B9690D91A02D}" type="datetime1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36B3D-EFD3-47A2-82AF-07B5235D9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F4A4C-A39D-40F9-985D-C7DCB93C0DB5}" type="datetime1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318A3-27E7-4D27-924C-4173717FF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9FD65-7BC8-484C-874A-A3895B64CC55}" type="datetime1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45757-2996-489D-9DE7-5C2053F78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B2E26-330E-4C2F-B5E7-B7743EB347D8}" type="datetime1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0040B-1B69-4DF3-82DE-71CA80F2D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801E5-81BD-44E5-8E20-462C2C5FEFE5}" type="datetime1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BE88E-3ED5-4852-8D89-B50379241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6D683-A615-41BD-A4D8-17705CB114A0}" type="datetime1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4C045-341C-4E2D-AF88-1D9C50388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A3BEA-EE38-406D-A93D-A1B7A0C50F31}" type="datetime1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699C-A097-4533-BEFF-B1452833F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AF676-6045-4445-B3A3-69CE264AAD80}" type="datetime1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8C458-4B9D-4501-AB19-9D129E281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E988B-86FF-4F79-A487-7C318366F71F}" type="datetime1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1CD07-29D6-4A4D-ADEA-1E0E2DFE2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96C13-5674-4527-A7EC-B9690D91A02D}" type="datetime1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36B3D-EFD3-47A2-82AF-07B5235D9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9FD65-7BC8-484C-874A-A3895B64CC55}" type="datetime1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45757-2996-489D-9DE7-5C2053F78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B2E26-330E-4C2F-B5E7-B7743EB347D8}" type="datetime1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0040B-1B69-4DF3-82DE-71CA80F2D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9FBE2B9D-1697-4090-97E9-0A438BE077E8}" type="datetime1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1F37826-9FC6-4A47-B435-94C6280B7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9FBE2B9D-1697-4090-97E9-0A438BE077E8}" type="datetime1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1F37826-9FC6-4A47-B435-94C6280B7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9FBE2B9D-1697-4090-97E9-0A438BE077E8}" type="datetime1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1F37826-9FC6-4A47-B435-94C6280B7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likhacheva@hse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image" Target="../media/image3.jpeg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jpe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485775" y="2130425"/>
            <a:ext cx="5610225" cy="1617971"/>
          </a:xfrm>
        </p:spPr>
        <p:txBody>
          <a:bodyPr/>
          <a:lstStyle/>
          <a:p>
            <a:pPr eaLnBrk="1" hangingPunct="1"/>
            <a:r>
              <a:rPr lang="ru-RU" sz="2800" b="1" i="1" dirty="0" smtClean="0">
                <a:solidFill>
                  <a:schemeClr val="tx2"/>
                </a:solidFill>
              </a:rPr>
              <a:t>Теория международных отношений</a:t>
            </a:r>
            <a:endParaRPr lang="en-US" sz="2900" b="1" i="1" dirty="0" smtClean="0">
              <a:solidFill>
                <a:schemeClr val="tx2"/>
              </a:solidFill>
              <a:latin typeface="Myriad Pro Semibold"/>
              <a:ea typeface="ＭＳ Ｐゴシック"/>
              <a:cs typeface="ＭＳ Ｐゴシック"/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238250" y="4067175"/>
            <a:ext cx="3848100" cy="1046162"/>
          </a:xfrm>
        </p:spPr>
        <p:txBody>
          <a:bodyPr/>
          <a:lstStyle/>
          <a:p>
            <a:r>
              <a:rPr lang="ru-RU" sz="2000" dirty="0" smtClean="0">
                <a:solidFill>
                  <a:schemeClr val="tx2"/>
                </a:solidFill>
              </a:rPr>
              <a:t>Лектор</a:t>
            </a:r>
            <a:r>
              <a:rPr lang="ru-RU" sz="2000" dirty="0" smtClean="0">
                <a:solidFill>
                  <a:schemeClr val="tx2"/>
                </a:solidFill>
              </a:rPr>
              <a:t>: </a:t>
            </a:r>
            <a:r>
              <a:rPr lang="ru-RU" sz="2000" dirty="0" err="1" smtClean="0">
                <a:solidFill>
                  <a:schemeClr val="tx2"/>
                </a:solidFill>
              </a:rPr>
              <a:t>к.п.н</a:t>
            </a:r>
            <a:r>
              <a:rPr lang="ru-RU" sz="2000" dirty="0" smtClean="0">
                <a:solidFill>
                  <a:schemeClr val="tx2"/>
                </a:solidFill>
              </a:rPr>
              <a:t>. Лихачева </a:t>
            </a:r>
            <a:r>
              <a:rPr lang="ru-RU" sz="2000" dirty="0" smtClean="0">
                <a:solidFill>
                  <a:schemeClr val="tx2"/>
                </a:solidFill>
              </a:rPr>
              <a:t>А.Б.</a:t>
            </a:r>
          </a:p>
          <a:p>
            <a:r>
              <a:rPr lang="en-US" sz="2000" dirty="0" smtClean="0">
                <a:solidFill>
                  <a:schemeClr val="tx2"/>
                </a:solidFill>
                <a:hlinkClick r:id="rId3"/>
              </a:rPr>
              <a:t>alikhacheva@hse.ru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endParaRPr lang="ru-RU" sz="2000" dirty="0" smtClean="0">
              <a:solidFill>
                <a:schemeClr val="tx2"/>
              </a:solidFill>
            </a:endParaRPr>
          </a:p>
        </p:txBody>
      </p:sp>
      <p:sp>
        <p:nvSpPr>
          <p:cNvPr id="13316" name="Subtitle 2"/>
          <p:cNvSpPr txBox="1">
            <a:spLocks/>
          </p:cNvSpPr>
          <p:nvPr/>
        </p:nvSpPr>
        <p:spPr bwMode="auto">
          <a:xfrm>
            <a:off x="1371600" y="6467475"/>
            <a:ext cx="6400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en-US" sz="800" dirty="0" smtClean="0">
                <a:solidFill>
                  <a:schemeClr val="bg1"/>
                </a:solidFill>
              </a:rPr>
              <a:t>7</a:t>
            </a:r>
          </a:p>
          <a:p>
            <a:pPr algn="ctr">
              <a:spcBef>
                <a:spcPct val="20000"/>
              </a:spcBef>
            </a:pPr>
            <a:r>
              <a:rPr lang="en-US" sz="800" dirty="0" smtClean="0">
                <a:solidFill>
                  <a:schemeClr val="bg1"/>
                </a:solidFill>
              </a:rPr>
              <a:t>www.hse.ru</a:t>
            </a:r>
            <a:r>
              <a:rPr lang="ru-RU" sz="800" dirty="0" smtClean="0">
                <a:solidFill>
                  <a:schemeClr val="bg1"/>
                </a:solidFill>
              </a:rPr>
              <a:t> 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pic>
        <p:nvPicPr>
          <p:cNvPr id="23554" name="Picture 2" descr="http://abali.ru/wp-content/uploads/2013/03/shar_pokrytij_flagami_mira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41999" y="2567296"/>
            <a:ext cx="2911476" cy="29092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prstClr val="white"/>
                </a:solidFill>
              </a:rPr>
              <a:t>201</a:t>
            </a:r>
            <a:r>
              <a:rPr lang="ru-RU" sz="800" dirty="0">
                <a:solidFill>
                  <a:prstClr val="white"/>
                </a:solidFill>
              </a:rPr>
              <a:t>5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428625"/>
            <a:ext cx="389903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dirty="0" smtClean="0">
                <a:solidFill>
                  <a:prstClr val="white"/>
                </a:solidFill>
                <a:latin typeface="Myriad Pro"/>
              </a:rPr>
              <a:t>Зачем вам этот курс?</a:t>
            </a:r>
            <a:endParaRPr lang="en-US" sz="20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14" name="Picture 8" descr="C:\Documents and Settings\Administrator\Рабочий стол\Валдайские доклды\Эмблемы_ВШЭ\logo_с_hse_Pantone286.jpg"/>
          <p:cNvPicPr>
            <a:picLocks noChangeAspect="1" noChangeArrowheads="1"/>
          </p:cNvPicPr>
          <p:nvPr/>
        </p:nvPicPr>
        <p:blipFill>
          <a:blip r:embed="rId3" cstate="print"/>
          <a:srcRect l="6449" r="9717" b="15859"/>
          <a:stretch>
            <a:fillRect/>
          </a:stretch>
        </p:blipFill>
        <p:spPr bwMode="auto">
          <a:xfrm>
            <a:off x="8351912" y="6089083"/>
            <a:ext cx="792088" cy="768917"/>
          </a:xfrm>
          <a:prstGeom prst="rect">
            <a:avLst/>
          </a:prstGeom>
          <a:noFill/>
        </p:spPr>
      </p:pic>
      <p:graphicFrame>
        <p:nvGraphicFramePr>
          <p:cNvPr id="13" name="Схема 12"/>
          <p:cNvGraphicFramePr/>
          <p:nvPr/>
        </p:nvGraphicFramePr>
        <p:xfrm>
          <a:off x="1204913" y="16954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prstClr val="white"/>
                </a:solidFill>
              </a:rPr>
              <a:t>2015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49" y="428625"/>
            <a:ext cx="4990711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dirty="0" smtClean="0">
                <a:solidFill>
                  <a:schemeClr val="bg1"/>
                </a:solidFill>
              </a:rPr>
              <a:t>Структура курса</a:t>
            </a:r>
            <a:endParaRPr lang="en-US" sz="20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14" name="Picture 8" descr="C:\Documents and Settings\Administrator\Рабочий стол\Валдайские доклды\Эмблемы_ВШЭ\logo_с_hse_Pantone286.jpg"/>
          <p:cNvPicPr>
            <a:picLocks noChangeAspect="1" noChangeArrowheads="1"/>
          </p:cNvPicPr>
          <p:nvPr/>
        </p:nvPicPr>
        <p:blipFill>
          <a:blip r:embed="rId3" cstate="print"/>
          <a:srcRect l="6449" r="9717" b="15859"/>
          <a:stretch>
            <a:fillRect/>
          </a:stretch>
        </p:blipFill>
        <p:spPr bwMode="auto">
          <a:xfrm>
            <a:off x="8351912" y="6089083"/>
            <a:ext cx="792088" cy="768917"/>
          </a:xfrm>
          <a:prstGeom prst="rect">
            <a:avLst/>
          </a:prstGeom>
          <a:noFill/>
        </p:spPr>
      </p:pic>
      <p:graphicFrame>
        <p:nvGraphicFramePr>
          <p:cNvPr id="15" name="Схема 14"/>
          <p:cNvGraphicFramePr/>
          <p:nvPr/>
        </p:nvGraphicFramePr>
        <p:xfrm>
          <a:off x="539552" y="148478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Овал 15"/>
          <p:cNvSpPr/>
          <p:nvPr/>
        </p:nvSpPr>
        <p:spPr>
          <a:xfrm>
            <a:off x="6588224" y="2492896"/>
            <a:ext cx="2016224" cy="1944216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Знание предмета!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prstClr val="white"/>
                </a:solidFill>
              </a:rPr>
              <a:t>2015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49" y="428625"/>
            <a:ext cx="7130527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dirty="0" smtClean="0">
                <a:solidFill>
                  <a:prstClr val="white"/>
                </a:solidFill>
                <a:latin typeface="Myriad Pro"/>
              </a:rPr>
              <a:t>Например: как международнику (и не только) работать со СМИ?  Главный помощник – теория!</a:t>
            </a:r>
            <a:endParaRPr lang="en-US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14" name="Picture 8" descr="C:\Documents and Settings\Administrator\Рабочий стол\Валдайские доклды\Эмблемы_ВШЭ\logo_с_hse_Pantone286.jpg"/>
          <p:cNvPicPr>
            <a:picLocks noChangeAspect="1" noChangeArrowheads="1"/>
          </p:cNvPicPr>
          <p:nvPr/>
        </p:nvPicPr>
        <p:blipFill>
          <a:blip r:embed="rId3" cstate="print"/>
          <a:srcRect l="6449" r="9717" b="15859"/>
          <a:stretch>
            <a:fillRect/>
          </a:stretch>
        </p:blipFill>
        <p:spPr bwMode="auto">
          <a:xfrm>
            <a:off x="8351912" y="6089083"/>
            <a:ext cx="792088" cy="768917"/>
          </a:xfrm>
          <a:prstGeom prst="rect">
            <a:avLst/>
          </a:prstGeom>
          <a:noFill/>
        </p:spPr>
      </p:pic>
      <p:pic>
        <p:nvPicPr>
          <p:cNvPr id="9" name="Picture 6" descr="http://upload.wikimedia.org/wikipedia/commons/thumb/a/a0/Russia-today-logo.svg/2000px-Russia-today-logo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8356" y="4886647"/>
            <a:ext cx="1152128" cy="1152128"/>
          </a:xfrm>
          <a:prstGeom prst="rect">
            <a:avLst/>
          </a:prstGeom>
          <a:noFill/>
        </p:spPr>
      </p:pic>
      <p:pic>
        <p:nvPicPr>
          <p:cNvPr id="10" name="Picture 20" descr="http://upload.wikimedia.org/wikipedia/commons/thumb/9/93/Euronews_logo.svg/1000px-Euronews_logo.sv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8196" y="4670623"/>
            <a:ext cx="936104" cy="936104"/>
          </a:xfrm>
          <a:prstGeom prst="rect">
            <a:avLst/>
          </a:prstGeom>
          <a:noFill/>
        </p:spPr>
      </p:pic>
      <p:pic>
        <p:nvPicPr>
          <p:cNvPr id="11" name="Picture 22" descr="http://ic1.static.km.ru/sites/default/files/img/news/2014/4/10/1.jpg"/>
          <p:cNvPicPr>
            <a:picLocks noChangeAspect="1" noChangeArrowheads="1"/>
          </p:cNvPicPr>
          <p:nvPr/>
        </p:nvPicPr>
        <p:blipFill>
          <a:blip r:embed="rId6"/>
          <a:srcRect l="25004" r="24988"/>
          <a:stretch>
            <a:fillRect/>
          </a:stretch>
        </p:blipFill>
        <p:spPr bwMode="auto">
          <a:xfrm>
            <a:off x="2919884" y="4382591"/>
            <a:ext cx="1152128" cy="1295944"/>
          </a:xfrm>
          <a:prstGeom prst="rect">
            <a:avLst/>
          </a:prstGeom>
          <a:noFill/>
        </p:spPr>
      </p:pic>
      <p:pic>
        <p:nvPicPr>
          <p:cNvPr id="12" name="Picture 24" descr="http://tvrain.ru/static/css/pub/images/tvrain-logo-fb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67756" y="4958655"/>
            <a:ext cx="1008112" cy="1008112"/>
          </a:xfrm>
          <a:prstGeom prst="rect">
            <a:avLst/>
          </a:prstGeom>
          <a:noFill/>
        </p:spPr>
      </p:pic>
      <p:pic>
        <p:nvPicPr>
          <p:cNvPr id="13" name="Picture 36" descr="http://www.sostav.ru/app/public/images/news/2014/03/06/f9d0279bcc43ece2cde6eb9b63debf304ca3f6ff.jpg?rand=0.603097897954285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20084" y="3662511"/>
            <a:ext cx="1935884" cy="792088"/>
          </a:xfrm>
          <a:prstGeom prst="rect">
            <a:avLst/>
          </a:prstGeom>
          <a:noFill/>
        </p:spPr>
      </p:pic>
      <p:pic>
        <p:nvPicPr>
          <p:cNvPr id="15" name="Picture 40" descr="http://www.el33tonline.com/wp-content/uploads/2012/11/4003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16028" y="5102671"/>
            <a:ext cx="1115972" cy="908720"/>
          </a:xfrm>
          <a:prstGeom prst="rect">
            <a:avLst/>
          </a:prstGeom>
          <a:noFill/>
        </p:spPr>
      </p:pic>
      <p:pic>
        <p:nvPicPr>
          <p:cNvPr id="16" name="Picture 2" descr="http://upload.wikimedia.org/wikipedia/en/thumb/7/72/Fox_News-2.svg/220px-Fox_News-2.svg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83580" y="4670623"/>
            <a:ext cx="1168177" cy="1088530"/>
          </a:xfrm>
          <a:prstGeom prst="rect">
            <a:avLst/>
          </a:prstGeom>
          <a:noFill/>
        </p:spPr>
      </p:pic>
      <p:pic>
        <p:nvPicPr>
          <p:cNvPr id="17" name="Picture 4" descr="Fil:CNN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847876" y="3518495"/>
            <a:ext cx="1087203" cy="518120"/>
          </a:xfrm>
          <a:prstGeom prst="rect">
            <a:avLst/>
          </a:prstGeom>
          <a:noFill/>
        </p:spPr>
      </p:pic>
      <p:pic>
        <p:nvPicPr>
          <p:cNvPr id="18" name="Picture 12" descr="http://www.maraveyas.net/wp-content/uploads/2012/05/BBC-Logo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55588" y="3374479"/>
            <a:ext cx="1872208" cy="900100"/>
          </a:xfrm>
          <a:prstGeom prst="rect">
            <a:avLst/>
          </a:prstGeom>
          <a:noFill/>
        </p:spPr>
      </p:pic>
      <p:pic>
        <p:nvPicPr>
          <p:cNvPr id="19" name="Picture 16" descr="https://encrypted-tbn3.gstatic.com/images?q=tbn:ANd9GcTXf-xgml_a6ageIIDhu-PFUp7Us4QvEBE-BENw-Odt0jWw43Zs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432052" y="2366367"/>
            <a:ext cx="1971675" cy="571501"/>
          </a:xfrm>
          <a:prstGeom prst="rect">
            <a:avLst/>
          </a:prstGeom>
          <a:noFill/>
        </p:spPr>
      </p:pic>
      <p:pic>
        <p:nvPicPr>
          <p:cNvPr id="20" name="Picture 18" descr="http://rusvesna.su/sites/default/files/sinhua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55588" y="1574279"/>
            <a:ext cx="2136437" cy="1422673"/>
          </a:xfrm>
          <a:prstGeom prst="rect">
            <a:avLst/>
          </a:prstGeom>
          <a:noFill/>
        </p:spPr>
      </p:pic>
      <p:pic>
        <p:nvPicPr>
          <p:cNvPr id="21" name="Picture 26" descr="http://www.metrotimes.com/imager/the-new-york-times-wants-your-detroit-stor/b/original/2250143/1a6f/New-York-Times-Logo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847876" y="1430263"/>
            <a:ext cx="2304256" cy="727281"/>
          </a:xfrm>
          <a:prstGeom prst="rect">
            <a:avLst/>
          </a:prstGeom>
          <a:noFill/>
        </p:spPr>
      </p:pic>
      <p:pic>
        <p:nvPicPr>
          <p:cNvPr id="22" name="Picture 28" descr="http://adi19.ru/wp-content/uploads/2015/01/176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631852" y="2366367"/>
            <a:ext cx="1440160" cy="646778"/>
          </a:xfrm>
          <a:prstGeom prst="rect">
            <a:avLst/>
          </a:prstGeom>
          <a:noFill/>
        </p:spPr>
      </p:pic>
      <p:pic>
        <p:nvPicPr>
          <p:cNvPr id="23" name="Picture 30" descr="http://www.barriosdebogota.com/wp-content/uploads/2010/12/wikileaks-logo-big1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880324" y="2510383"/>
            <a:ext cx="1678952" cy="2016224"/>
          </a:xfrm>
          <a:prstGeom prst="rect">
            <a:avLst/>
          </a:prstGeom>
          <a:noFill/>
        </p:spPr>
      </p:pic>
      <p:pic>
        <p:nvPicPr>
          <p:cNvPr id="24" name="Picture 34" descr="http://static.youthpress.org/content/2015/02/deutsche-welle-logo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144020" y="3014439"/>
            <a:ext cx="1656184" cy="772886"/>
          </a:xfrm>
          <a:prstGeom prst="rect">
            <a:avLst/>
          </a:prstGeom>
          <a:noFill/>
        </p:spPr>
      </p:pic>
      <p:pic>
        <p:nvPicPr>
          <p:cNvPr id="25" name="Picture 38" descr="http://www.freelargeimages.com/wp-content/uploads/2014/11/Reuters_logo.pn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512172" y="1502271"/>
            <a:ext cx="2848200" cy="683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2015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428625"/>
            <a:ext cx="74104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dirty="0" smtClean="0">
                <a:solidFill>
                  <a:schemeClr val="bg1"/>
                </a:solidFill>
                <a:latin typeface="Myriad Pro"/>
              </a:rPr>
              <a:t>Вопросы, на которые вы сможете ответить после прохождения курса</a:t>
            </a:r>
            <a:endParaRPr lang="en-US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17" name="Picture 8" descr="C:\Documents and Settings\Administrator\Рабочий стол\Валдайские доклды\Эмблемы_ВШЭ\logo_с_hse_Pantone286.jpg"/>
          <p:cNvPicPr>
            <a:picLocks noChangeAspect="1" noChangeArrowheads="1"/>
          </p:cNvPicPr>
          <p:nvPr/>
        </p:nvPicPr>
        <p:blipFill>
          <a:blip r:embed="rId3" cstate="print"/>
          <a:srcRect l="6449" r="9717" b="15859"/>
          <a:stretch>
            <a:fillRect/>
          </a:stretch>
        </p:blipFill>
        <p:spPr bwMode="auto">
          <a:xfrm>
            <a:off x="8333250" y="6089083"/>
            <a:ext cx="792088" cy="768917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548639" y="1745278"/>
            <a:ext cx="7061835" cy="44437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dirty="0" smtClean="0"/>
              <a:t>Какой вклад внесла Библия в теорию международных отношений?</a:t>
            </a:r>
          </a:p>
          <a:p>
            <a:pPr>
              <a:spcAft>
                <a:spcPts val="600"/>
              </a:spcAft>
            </a:pPr>
            <a:r>
              <a:rPr lang="ru-RU" sz="2000" dirty="0" smtClean="0"/>
              <a:t>Насколько вы марксист?</a:t>
            </a:r>
          </a:p>
          <a:p>
            <a:pPr>
              <a:spcAft>
                <a:spcPts val="600"/>
              </a:spcAft>
            </a:pPr>
            <a:r>
              <a:rPr lang="ru-RU" sz="2000" dirty="0" smtClean="0"/>
              <a:t>Как связаны Николо Макиавелли и Сомали?</a:t>
            </a:r>
          </a:p>
          <a:p>
            <a:pPr>
              <a:spcAft>
                <a:spcPts val="600"/>
              </a:spcAft>
            </a:pPr>
            <a:r>
              <a:rPr lang="ru-RU" sz="2000" dirty="0" smtClean="0"/>
              <a:t>Каковы ваши возможности, если на вас нападают Афины, а вы – небольшое островное государство?</a:t>
            </a:r>
          </a:p>
          <a:p>
            <a:pPr>
              <a:spcAft>
                <a:spcPts val="600"/>
              </a:spcAft>
            </a:pPr>
            <a:r>
              <a:rPr lang="ru-RU" sz="2000" dirty="0" smtClean="0"/>
              <a:t>Какое мироустройство – самое безопасное?</a:t>
            </a:r>
          </a:p>
          <a:p>
            <a:pPr>
              <a:spcAft>
                <a:spcPts val="600"/>
              </a:spcAft>
            </a:pPr>
            <a:r>
              <a:rPr lang="ru-RU" sz="2000" dirty="0" smtClean="0"/>
              <a:t>Как могут быть связаны </a:t>
            </a:r>
            <a:r>
              <a:rPr lang="ru-RU" sz="2000" dirty="0" err="1" smtClean="0"/>
              <a:t>Иммануил</a:t>
            </a:r>
            <a:r>
              <a:rPr lang="ru-RU" sz="2000" dirty="0" smtClean="0"/>
              <a:t> Кант и война в Ираке?</a:t>
            </a:r>
          </a:p>
          <a:p>
            <a:pPr>
              <a:spcAft>
                <a:spcPts val="600"/>
              </a:spcAft>
            </a:pPr>
            <a:r>
              <a:rPr lang="ru-RU" sz="2000" dirty="0" smtClean="0"/>
              <a:t>Что делать, если ваш партнер по переговорам – сильнее вас?</a:t>
            </a:r>
          </a:p>
          <a:p>
            <a:pPr>
              <a:spcAft>
                <a:spcPts val="600"/>
              </a:spcAft>
            </a:pPr>
            <a:r>
              <a:rPr lang="ru-RU" sz="2000" dirty="0" smtClean="0"/>
              <a:t>И многое другое…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prstClr val="white"/>
                </a:solidFill>
              </a:rPr>
              <a:t>2015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428625"/>
            <a:ext cx="62293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dirty="0" smtClean="0">
                <a:solidFill>
                  <a:prstClr val="white"/>
                </a:solidFill>
                <a:latin typeface="Myriad Pro"/>
              </a:rPr>
              <a:t>Кто вам в этом поможет?</a:t>
            </a:r>
            <a:endParaRPr lang="en-US" sz="20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17" name="Picture 8" descr="C:\Documents and Settings\Administrator\Рабочий стол\Валдайские доклды\Эмблемы_ВШЭ\logo_с_hse_Pantone286.jpg"/>
          <p:cNvPicPr>
            <a:picLocks noChangeAspect="1" noChangeArrowheads="1"/>
          </p:cNvPicPr>
          <p:nvPr/>
        </p:nvPicPr>
        <p:blipFill>
          <a:blip r:embed="rId3" cstate="print"/>
          <a:srcRect l="6449" r="9717" b="15859"/>
          <a:stretch>
            <a:fillRect/>
          </a:stretch>
        </p:blipFill>
        <p:spPr bwMode="auto">
          <a:xfrm>
            <a:off x="8333250" y="6089083"/>
            <a:ext cx="792088" cy="768917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286000" y="158234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pic>
        <p:nvPicPr>
          <p:cNvPr id="13" name="Рисунок 12" descr="wordle 2.png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4928"/>
          <a:stretch>
            <a:fillRect/>
          </a:stretch>
        </p:blipFill>
        <p:spPr>
          <a:xfrm>
            <a:off x="579437" y="1312866"/>
            <a:ext cx="7801437" cy="474979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prstClr val="white"/>
                </a:solidFill>
              </a:rPr>
              <a:t>2015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428625"/>
            <a:ext cx="62293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dirty="0" smtClean="0">
                <a:solidFill>
                  <a:prstClr val="white"/>
                </a:solidFill>
                <a:latin typeface="Myriad Pro"/>
              </a:rPr>
              <a:t>Как это вам удастся?</a:t>
            </a:r>
            <a:endParaRPr lang="en-US" sz="20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17" name="Picture 8" descr="C:\Documents and Settings\Administrator\Рабочий стол\Валдайские доклды\Эмблемы_ВШЭ\logo_с_hse_Pantone286.jpg"/>
          <p:cNvPicPr>
            <a:picLocks noChangeAspect="1" noChangeArrowheads="1"/>
          </p:cNvPicPr>
          <p:nvPr/>
        </p:nvPicPr>
        <p:blipFill>
          <a:blip r:embed="rId3" cstate="print"/>
          <a:srcRect l="6449" r="9717" b="15859"/>
          <a:stretch>
            <a:fillRect/>
          </a:stretch>
        </p:blipFill>
        <p:spPr bwMode="auto">
          <a:xfrm>
            <a:off x="8333250" y="6089083"/>
            <a:ext cx="792088" cy="768917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286000" y="158234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7675" y="1389924"/>
            <a:ext cx="8449063" cy="46991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В рамках курса «Теория международных отношений» вы узнаете и научитесь использовать </a:t>
            </a:r>
            <a:r>
              <a:rPr lang="ru-RU" b="1" dirty="0" smtClean="0"/>
              <a:t>универсальные взаимосвязи</a:t>
            </a:r>
            <a:r>
              <a:rPr lang="ru-RU" dirty="0" smtClean="0"/>
              <a:t>, которые мы применяем для анализа международных отношений.</a:t>
            </a:r>
          </a:p>
          <a:p>
            <a:endParaRPr lang="ru-RU" dirty="0" smtClean="0"/>
          </a:p>
          <a:p>
            <a:r>
              <a:rPr lang="ru-RU" dirty="0" smtClean="0"/>
              <a:t>То есть наш курс – о том, </a:t>
            </a:r>
            <a:r>
              <a:rPr lang="ru-RU" b="1" dirty="0" smtClean="0"/>
              <a:t>по каким законам устроены международные отношений.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dirty="0" smtClean="0"/>
              <a:t>Но эти законы зависят от того, как вы воспринимаете мир. Так появляются разные школы международных отношений.</a:t>
            </a:r>
          </a:p>
          <a:p>
            <a:endParaRPr lang="ru-RU" dirty="0" smtClean="0"/>
          </a:p>
          <a:p>
            <a:r>
              <a:rPr lang="ru-RU" dirty="0" smtClean="0"/>
              <a:t>Иногда нам кажется, что старые законы больше не работают…</a:t>
            </a:r>
          </a:p>
          <a:p>
            <a:endParaRPr lang="ru-RU" dirty="0" smtClean="0"/>
          </a:p>
          <a:p>
            <a:r>
              <a:rPr lang="ru-RU" dirty="0" smtClean="0"/>
              <a:t>И появляются новые теории или переосмысливаются уже признанные.</a:t>
            </a:r>
          </a:p>
          <a:p>
            <a:endParaRPr lang="ru-RU" dirty="0" smtClean="0"/>
          </a:p>
          <a:p>
            <a:pPr algn="ctr"/>
            <a:r>
              <a:rPr lang="ru-RU" dirty="0" smtClean="0"/>
              <a:t>Поэтому курс ТМО - актуален всегда!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ubtitle 2"/>
          <p:cNvSpPr>
            <a:spLocks noGrp="1"/>
          </p:cNvSpPr>
          <p:nvPr>
            <p:ph type="subTitle" idx="1"/>
          </p:nvPr>
        </p:nvSpPr>
        <p:spPr>
          <a:xfrm>
            <a:off x="1371600" y="4468813"/>
            <a:ext cx="6400800" cy="908050"/>
          </a:xfrm>
        </p:spPr>
        <p:txBody>
          <a:bodyPr/>
          <a:lstStyle/>
          <a:p>
            <a:r>
              <a:rPr lang="en-US" sz="1600" dirty="0" smtClean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alikhacheva@hse.ru</a:t>
            </a:r>
            <a:endParaRPr lang="ru-RU" sz="1600" dirty="0" smtClean="0">
              <a:solidFill>
                <a:srgbClr val="003F82"/>
              </a:solidFill>
              <a:latin typeface="Myriad Pro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334</Words>
  <Application>Microsoft Office PowerPoint</Application>
  <PresentationFormat>Экран (4:3)</PresentationFormat>
  <Paragraphs>67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ＭＳ Ｐゴシック</vt:lpstr>
      <vt:lpstr>Arial</vt:lpstr>
      <vt:lpstr>Calibri</vt:lpstr>
      <vt:lpstr>Myriad Pro</vt:lpstr>
      <vt:lpstr>Myriad Pro Semibold</vt:lpstr>
      <vt:lpstr>Office Theme</vt:lpstr>
      <vt:lpstr>1_Office Theme</vt:lpstr>
      <vt:lpstr>2_Office Theme</vt:lpstr>
      <vt:lpstr>Теория международных отношений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vkremlev</dc:creator>
  <cp:lastModifiedBy>E K</cp:lastModifiedBy>
  <cp:revision>31</cp:revision>
  <dcterms:created xsi:type="dcterms:W3CDTF">2010-09-30T06:45:29Z</dcterms:created>
  <dcterms:modified xsi:type="dcterms:W3CDTF">2019-10-30T12:18:05Z</dcterms:modified>
</cp:coreProperties>
</file>