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59" r:id="rId3"/>
    <p:sldId id="308" r:id="rId4"/>
    <p:sldId id="287" r:id="rId5"/>
    <p:sldId id="306" r:id="rId6"/>
    <p:sldId id="307" r:id="rId7"/>
    <p:sldId id="288" r:id="rId8"/>
    <p:sldId id="29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1D208F"/>
    <a:srgbClr val="211E54"/>
    <a:srgbClr val="F4E59C"/>
    <a:srgbClr val="DDDDDD"/>
    <a:srgbClr val="B2B2B2"/>
    <a:srgbClr val="D476D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42" autoAdjust="0"/>
    <p:restoredTop sz="94660"/>
  </p:normalViewPr>
  <p:slideViewPr>
    <p:cSldViewPr>
      <p:cViewPr varScale="1">
        <p:scale>
          <a:sx n="87" d="100"/>
          <a:sy n="87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1066800" y="4648200"/>
            <a:ext cx="7543800" cy="838200"/>
          </a:xfrm>
        </p:spPr>
        <p:txBody>
          <a:bodyPr/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429000" y="4267200"/>
            <a:ext cx="5181600" cy="457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477000"/>
            <a:ext cx="1371600" cy="152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828800" y="6477000"/>
            <a:ext cx="838200" cy="152400"/>
          </a:xfrm>
        </p:spPr>
        <p:txBody>
          <a:bodyPr/>
          <a:lstStyle>
            <a:lvl1pPr>
              <a:defRPr/>
            </a:lvl1pPr>
          </a:lstStyle>
          <a:p>
            <a:fld id="{89840F63-46F0-444D-A324-288DA5BF7B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gray">
          <a:xfrm>
            <a:off x="7391400" y="6096000"/>
            <a:ext cx="1384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/>
              <a:t>LOGO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gray">
          <a:xfrm>
            <a:off x="5257800" y="6229350"/>
            <a:ext cx="2209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dirty="0" smtClean="0"/>
              <a:t>http://ppt.prtxt.ru </a:t>
            </a:r>
            <a:endParaRPr lang="en-US" sz="1200" dirty="0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gray">
          <a:xfrm>
            <a:off x="444500" y="6375400"/>
            <a:ext cx="5257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http://ppt.prtxt.ru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AD153-8727-427C-BC8F-D6343B687E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66700"/>
            <a:ext cx="2057400" cy="61341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66700"/>
            <a:ext cx="6019800" cy="61341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http://ppt.prtxt.ru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9777F-A19B-4241-B6C8-46BBEF29C0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http://ppt.prtxt.ru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20512-4DF5-496B-B6CB-060E4BD767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http://ppt.prtxt.ru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B3134-D3F8-44E2-9326-F0889C6B2E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http://ppt.prtxt.ru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ECE94-11E8-45BC-B5A6-20F987456F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http://ppt.prtxt.ru</a:t>
            </a:r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98BBB-4423-43E6-A317-5AAE4A50EB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http://ppt.prtxt.ru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8F036-9DE5-4BCC-9D16-362B46A245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http://ppt.prtxt.ru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A918A-69A7-4DB4-83BF-A87EE06618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http://ppt.prtxt.ru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B8057-7710-4ED8-83EC-6C0481436F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http://ppt.prtxt.ru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D9B65-BB28-47A1-AD85-EA4D3E64C7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66700"/>
            <a:ext cx="727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9400" y="6515100"/>
            <a:ext cx="1219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83300" y="6397625"/>
            <a:ext cx="1790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dirty="0" smtClean="0"/>
              <a:t>http://ppt.prtxt.ru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98600" y="6515100"/>
            <a:ext cx="129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E2F48D47-805D-43D3-8027-54AEA58F492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54" name="Text Box 30"/>
          <p:cNvSpPr txBox="1">
            <a:spLocks noChangeArrowheads="1"/>
          </p:cNvSpPr>
          <p:nvPr/>
        </p:nvSpPr>
        <p:spPr bwMode="black">
          <a:xfrm>
            <a:off x="7381875" y="6324600"/>
            <a:ext cx="13843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200" b="1" i="1"/>
              <a:t>LOGO</a:t>
            </a:r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304800" y="6553200"/>
            <a:ext cx="5715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400" dirty="0" smtClean="0"/>
              <a:t>Международные</a:t>
            </a:r>
            <a:r>
              <a:rPr lang="ru-RU" sz="4800" dirty="0" smtClean="0"/>
              <a:t> </a:t>
            </a:r>
            <a:r>
              <a:rPr lang="ru-RU" sz="2400" dirty="0" smtClean="0"/>
              <a:t>конфликты и миротворчество</a:t>
            </a:r>
            <a:endParaRPr lang="en-US" sz="2400" dirty="0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b="1" dirty="0" smtClean="0"/>
              <a:t>Д.и.н. </a:t>
            </a:r>
            <a:r>
              <a:rPr lang="ru-RU" sz="2000" b="1" dirty="0" err="1" smtClean="0"/>
              <a:t>В.В.Дамье</a:t>
            </a:r>
            <a:r>
              <a:rPr lang="ru-RU" sz="2000" b="1" dirty="0" smtClean="0"/>
              <a:t> </a:t>
            </a:r>
            <a:endParaRPr lang="en-US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это за курс?</a:t>
            </a:r>
            <a:endParaRPr lang="en-US" dirty="0"/>
          </a:p>
        </p:txBody>
      </p:sp>
      <p:sp>
        <p:nvSpPr>
          <p:cNvPr id="10246" name="Rectangle 6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077200" cy="4648200"/>
          </a:xfrm>
        </p:spPr>
        <p:txBody>
          <a:bodyPr/>
          <a:lstStyle/>
          <a:p>
            <a:pPr lvl="1" algn="ctr">
              <a:buNone/>
            </a:pPr>
            <a:endParaRPr lang="ru-RU" sz="2000" dirty="0" smtClean="0"/>
          </a:p>
          <a:p>
            <a:pPr lvl="1" algn="ctr">
              <a:buNone/>
            </a:pPr>
            <a:r>
              <a:rPr lang="ru-RU" sz="2000" dirty="0" smtClean="0"/>
              <a:t>Курс, как легко понять из названия, посвящен наиболее сложным вызовам в области международных отношений, с которыми сталкивается современный мир.</a:t>
            </a:r>
          </a:p>
          <a:p>
            <a:pPr lvl="1" algn="ctr">
              <a:buNone/>
            </a:pPr>
            <a:endParaRPr lang="ru-RU" sz="2000" dirty="0" smtClean="0"/>
          </a:p>
          <a:p>
            <a:pPr lvl="1" algn="ctr">
              <a:buNone/>
            </a:pPr>
            <a:r>
              <a:rPr lang="ru-RU" sz="2000" dirty="0" smtClean="0"/>
              <a:t>Дилемма, лежащая в основе курса, имеет глубинный смысл: </a:t>
            </a:r>
          </a:p>
          <a:p>
            <a:pPr lvl="1" algn="ctr">
              <a:buNone/>
            </a:pPr>
            <a:r>
              <a:rPr lang="ru-RU" sz="2000" b="1" i="1" dirty="0" smtClean="0"/>
              <a:t>За счет чего развивается человечество?</a:t>
            </a:r>
          </a:p>
          <a:p>
            <a:pPr lvl="1" algn="ctr">
              <a:buNone/>
            </a:pPr>
            <a:r>
              <a:rPr lang="ru-RU" sz="2000" dirty="0" smtClean="0"/>
              <a:t>Постоянной борьбы?... В поисках компромисса?...</a:t>
            </a:r>
          </a:p>
          <a:p>
            <a:pPr lvl="1" algn="ctr">
              <a:buNone/>
            </a:pPr>
            <a:endParaRPr lang="ru-RU" sz="2000" dirty="0" smtClean="0"/>
          </a:p>
          <a:p>
            <a:pPr lvl="1" algn="ctr">
              <a:buNone/>
            </a:pPr>
            <a:r>
              <a:rPr lang="ru-RU" sz="2000" dirty="0" smtClean="0"/>
              <a:t>На этот вопрос мы попытаемся ответить. </a:t>
            </a:r>
          </a:p>
          <a:p>
            <a:pPr lvl="1" algn="ctr">
              <a:buNone/>
            </a:pPr>
            <a:r>
              <a:rPr lang="ru-RU" sz="2000" dirty="0" smtClean="0"/>
              <a:t>Для этого потребуется совместно проанализировать некоторые сущностные практические вопросы современных международных отношений.</a:t>
            </a:r>
          </a:p>
          <a:p>
            <a:pPr lvl="1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курса</a:t>
            </a:r>
            <a:endParaRPr lang="en-US" sz="2000" dirty="0"/>
          </a:p>
        </p:txBody>
      </p:sp>
      <p:grpSp>
        <p:nvGrpSpPr>
          <p:cNvPr id="2" name="Группа 38"/>
          <p:cNvGrpSpPr/>
          <p:nvPr/>
        </p:nvGrpSpPr>
        <p:grpSpPr>
          <a:xfrm>
            <a:off x="1691680" y="1988840"/>
            <a:ext cx="5195664" cy="3960440"/>
            <a:chOff x="1752600" y="1412776"/>
            <a:chExt cx="5195664" cy="396044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752600" y="1412776"/>
              <a:ext cx="5195664" cy="936105"/>
              <a:chOff x="1104" y="1200"/>
              <a:chExt cx="3504" cy="823"/>
            </a:xfrm>
          </p:grpSpPr>
          <p:sp>
            <p:nvSpPr>
              <p:cNvPr id="63492" name="AutoShape 4"/>
              <p:cNvSpPr>
                <a:spLocks noChangeArrowheads="1"/>
              </p:cNvSpPr>
              <p:nvPr/>
            </p:nvSpPr>
            <p:spPr bwMode="gray">
              <a:xfrm>
                <a:off x="1104" y="1200"/>
                <a:ext cx="3504" cy="823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>
                      <a:gamma/>
                      <a:tint val="51373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493" name="AutoShape 5"/>
              <p:cNvSpPr>
                <a:spLocks noChangeArrowheads="1"/>
              </p:cNvSpPr>
              <p:nvPr/>
            </p:nvSpPr>
            <p:spPr bwMode="gray">
              <a:xfrm>
                <a:off x="1181" y="1276"/>
                <a:ext cx="675" cy="673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rgbClr val="0066CC"/>
                  </a:gs>
                  <a:gs pos="100000">
                    <a:srgbClr val="0066CC">
                      <a:gamma/>
                      <a:shade val="69804"/>
                      <a:invGamma/>
                    </a:srgbClr>
                  </a:gs>
                </a:gsLst>
                <a:lin ang="5400000" scaled="1"/>
              </a:gra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494" name="Freeform 6"/>
              <p:cNvSpPr>
                <a:spLocks/>
              </p:cNvSpPr>
              <p:nvPr/>
            </p:nvSpPr>
            <p:spPr bwMode="gray">
              <a:xfrm>
                <a:off x="1223" y="1319"/>
                <a:ext cx="337" cy="337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6CC">
                      <a:gamma/>
                      <a:tint val="54510"/>
                      <a:invGamma/>
                    </a:srgbClr>
                  </a:gs>
                  <a:gs pos="50000">
                    <a:srgbClr val="0066CC">
                      <a:alpha val="0"/>
                    </a:srgbClr>
                  </a:gs>
                  <a:gs pos="100000">
                    <a:srgbClr val="0066CC">
                      <a:gamma/>
                      <a:tint val="54510"/>
                      <a:invGamma/>
                    </a:srgb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3495" name="Text Box 7"/>
              <p:cNvSpPr txBox="1">
                <a:spLocks noChangeArrowheads="1"/>
              </p:cNvSpPr>
              <p:nvPr/>
            </p:nvSpPr>
            <p:spPr bwMode="gray">
              <a:xfrm>
                <a:off x="1195" y="1460"/>
                <a:ext cx="631" cy="25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0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Тема 1</a:t>
                </a:r>
                <a:endParaRPr lang="en-US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3496" name="Text Box 8"/>
              <p:cNvSpPr txBox="1">
                <a:spLocks noChangeArrowheads="1"/>
              </p:cNvSpPr>
              <p:nvPr/>
            </p:nvSpPr>
            <p:spPr bwMode="gray">
              <a:xfrm>
                <a:off x="1948" y="1327"/>
                <a:ext cx="2576" cy="64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ru-RU" sz="1200" b="1" dirty="0" smtClean="0">
                    <a:solidFill>
                      <a:schemeClr val="bg1"/>
                    </a:solidFill>
                  </a:rPr>
                  <a:t>Окончание "холодной войны" как пример результативного управления международными конфликтами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763688" y="2420888"/>
              <a:ext cx="5184576" cy="936104"/>
              <a:chOff x="1104" y="2109"/>
              <a:chExt cx="3504" cy="823"/>
            </a:xfrm>
          </p:grpSpPr>
          <p:sp>
            <p:nvSpPr>
              <p:cNvPr id="63498" name="AutoShape 10"/>
              <p:cNvSpPr>
                <a:spLocks noChangeArrowheads="1"/>
              </p:cNvSpPr>
              <p:nvPr/>
            </p:nvSpPr>
            <p:spPr bwMode="gray">
              <a:xfrm>
                <a:off x="1104" y="2109"/>
                <a:ext cx="3504" cy="823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>
                      <a:gamma/>
                      <a:tint val="51373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499" name="AutoShape 11"/>
              <p:cNvSpPr>
                <a:spLocks noChangeArrowheads="1"/>
              </p:cNvSpPr>
              <p:nvPr/>
            </p:nvSpPr>
            <p:spPr bwMode="gray">
              <a:xfrm>
                <a:off x="1181" y="2185"/>
                <a:ext cx="675" cy="673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rgbClr val="009999"/>
                  </a:gs>
                  <a:gs pos="100000">
                    <a:srgbClr val="009999">
                      <a:gamma/>
                      <a:shade val="69804"/>
                      <a:invGamma/>
                    </a:srgbClr>
                  </a:gs>
                </a:gsLst>
                <a:lin ang="5400000" scaled="1"/>
              </a:gra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500" name="Freeform 12"/>
              <p:cNvSpPr>
                <a:spLocks/>
              </p:cNvSpPr>
              <p:nvPr/>
            </p:nvSpPr>
            <p:spPr bwMode="gray">
              <a:xfrm>
                <a:off x="1223" y="2228"/>
                <a:ext cx="337" cy="337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9999">
                      <a:gamma/>
                      <a:tint val="42353"/>
                      <a:invGamma/>
                    </a:srgbClr>
                  </a:gs>
                  <a:gs pos="100000">
                    <a:srgbClr val="009999">
                      <a:alpha val="0"/>
                    </a:srgb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3501" name="Text Box 13"/>
              <p:cNvSpPr txBox="1">
                <a:spLocks noChangeArrowheads="1"/>
              </p:cNvSpPr>
              <p:nvPr/>
            </p:nvSpPr>
            <p:spPr bwMode="gray">
              <a:xfrm>
                <a:off x="1193" y="2370"/>
                <a:ext cx="636" cy="25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0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Тема 2</a:t>
                </a:r>
                <a:endParaRPr lang="en-US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3502" name="Text Box 14"/>
              <p:cNvSpPr txBox="1">
                <a:spLocks noChangeArrowheads="1"/>
              </p:cNvSpPr>
              <p:nvPr/>
            </p:nvSpPr>
            <p:spPr bwMode="gray">
              <a:xfrm>
                <a:off x="1948" y="2221"/>
                <a:ext cx="2576" cy="3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752600" y="4427538"/>
              <a:ext cx="5195664" cy="945678"/>
              <a:chOff x="1104" y="3029"/>
              <a:chExt cx="3504" cy="823"/>
            </a:xfrm>
          </p:grpSpPr>
          <p:sp>
            <p:nvSpPr>
              <p:cNvPr id="63504" name="AutoShape 16"/>
              <p:cNvSpPr>
                <a:spLocks noChangeArrowheads="1"/>
              </p:cNvSpPr>
              <p:nvPr/>
            </p:nvSpPr>
            <p:spPr bwMode="gray">
              <a:xfrm>
                <a:off x="1104" y="3029"/>
                <a:ext cx="3504" cy="823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>
                      <a:gamma/>
                      <a:tint val="51373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r>
                  <a:rPr lang="ru-RU" sz="1200" dirty="0" err="1" smtClean="0">
                    <a:solidFill>
                      <a:schemeClr val="bg1"/>
                    </a:solidFill>
                  </a:rPr>
                  <a:t>Пр</a:t>
                </a:r>
                <a:endParaRPr lang="ru-RU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3505" name="AutoShape 17"/>
              <p:cNvSpPr>
                <a:spLocks noChangeArrowheads="1"/>
              </p:cNvSpPr>
              <p:nvPr/>
            </p:nvSpPr>
            <p:spPr bwMode="gray">
              <a:xfrm>
                <a:off x="1181" y="3105"/>
                <a:ext cx="675" cy="673"/>
              </a:xfrm>
              <a:prstGeom prst="roundRect">
                <a:avLst>
                  <a:gd name="adj" fmla="val 11921"/>
                </a:avLst>
              </a:prstGeom>
              <a:solidFill>
                <a:schemeClr val="bg1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506" name="Freeform 18"/>
              <p:cNvSpPr>
                <a:spLocks/>
              </p:cNvSpPr>
              <p:nvPr/>
            </p:nvSpPr>
            <p:spPr bwMode="gray">
              <a:xfrm>
                <a:off x="1223" y="3148"/>
                <a:ext cx="337" cy="337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chemeClr val="bg1">
                  <a:lumMod val="20000"/>
                  <a:lumOff val="8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3507" name="Text Box 19"/>
              <p:cNvSpPr txBox="1">
                <a:spLocks noChangeArrowheads="1"/>
              </p:cNvSpPr>
              <p:nvPr/>
            </p:nvSpPr>
            <p:spPr bwMode="gray">
              <a:xfrm>
                <a:off x="1173" y="3289"/>
                <a:ext cx="676" cy="34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0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Тема 4</a:t>
                </a:r>
                <a:endParaRPr lang="en-US" sz="2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3508" name="Text Box 20"/>
              <p:cNvSpPr txBox="1">
                <a:spLocks noChangeArrowheads="1"/>
              </p:cNvSpPr>
              <p:nvPr/>
            </p:nvSpPr>
            <p:spPr bwMode="gray">
              <a:xfrm>
                <a:off x="1948" y="3141"/>
                <a:ext cx="2576" cy="34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1763688" y="3428562"/>
              <a:ext cx="5184576" cy="917587"/>
              <a:chOff x="1104" y="2960"/>
              <a:chExt cx="3504" cy="823"/>
            </a:xfrm>
          </p:grpSpPr>
          <p:sp>
            <p:nvSpPr>
              <p:cNvPr id="31" name="AutoShape 16"/>
              <p:cNvSpPr>
                <a:spLocks noChangeArrowheads="1"/>
              </p:cNvSpPr>
              <p:nvPr/>
            </p:nvSpPr>
            <p:spPr bwMode="gray">
              <a:xfrm>
                <a:off x="1104" y="2960"/>
                <a:ext cx="3504" cy="823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>
                      <a:gamma/>
                      <a:tint val="51373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32" name="AutoShape 17"/>
              <p:cNvSpPr>
                <a:spLocks noChangeArrowheads="1"/>
              </p:cNvSpPr>
              <p:nvPr/>
            </p:nvSpPr>
            <p:spPr bwMode="gray">
              <a:xfrm>
                <a:off x="1181" y="3105"/>
                <a:ext cx="675" cy="673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rgbClr val="EC941E"/>
                  </a:gs>
                  <a:gs pos="100000">
                    <a:srgbClr val="EC941E">
                      <a:gamma/>
                      <a:shade val="69804"/>
                      <a:invGamma/>
                    </a:srgbClr>
                  </a:gs>
                </a:gsLst>
                <a:lin ang="5400000" scaled="1"/>
              </a:gra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" name="Freeform 18"/>
              <p:cNvSpPr>
                <a:spLocks/>
              </p:cNvSpPr>
              <p:nvPr/>
            </p:nvSpPr>
            <p:spPr bwMode="gray">
              <a:xfrm>
                <a:off x="1223" y="3148"/>
                <a:ext cx="337" cy="337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C941E">
                      <a:gamma/>
                      <a:tint val="48627"/>
                      <a:invGamma/>
                    </a:srgbClr>
                  </a:gs>
                  <a:gs pos="100000">
                    <a:srgbClr val="EC941E">
                      <a:alpha val="0"/>
                    </a:srgb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Text Box 19"/>
              <p:cNvSpPr txBox="1">
                <a:spLocks noChangeArrowheads="1"/>
              </p:cNvSpPr>
              <p:nvPr/>
            </p:nvSpPr>
            <p:spPr bwMode="gray">
              <a:xfrm>
                <a:off x="1195" y="3289"/>
                <a:ext cx="631" cy="25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0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Тема 3</a:t>
                </a:r>
                <a:endParaRPr lang="en-US" sz="2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35" name="Text Box 20"/>
              <p:cNvSpPr txBox="1">
                <a:spLocks noChangeArrowheads="1"/>
              </p:cNvSpPr>
              <p:nvPr/>
            </p:nvSpPr>
            <p:spPr bwMode="gray">
              <a:xfrm>
                <a:off x="1931" y="3166"/>
                <a:ext cx="2576" cy="3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6" name="Прямоугольник 35"/>
            <p:cNvSpPr/>
            <p:nvPr/>
          </p:nvSpPr>
          <p:spPr>
            <a:xfrm>
              <a:off x="3059832" y="2492896"/>
              <a:ext cx="381642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b="1" dirty="0" smtClean="0">
                  <a:solidFill>
                    <a:schemeClr val="bg1"/>
                  </a:solidFill>
                </a:rPr>
                <a:t>Попытки ведущих мировых игроков управлять нарастающей хаотизацией международных отношений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3059832" y="3573016"/>
              <a:ext cx="367240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b="1" dirty="0" smtClean="0">
                  <a:solidFill>
                    <a:schemeClr val="bg1"/>
                  </a:solidFill>
                </a:rPr>
                <a:t>Принудительная дипломатия и санкции как средство управления международными конфликтами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3131840" y="4581128"/>
              <a:ext cx="367240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b="1" dirty="0" smtClean="0">
                  <a:solidFill>
                    <a:schemeClr val="bg1"/>
                  </a:solidFill>
                </a:rPr>
                <a:t>Примеры управления острыми знаковыми международными спорами и конфликтами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Коротко о каждой теме…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grayWhite">
          <a:xfrm>
            <a:off x="5562600" y="3095625"/>
            <a:ext cx="2286000" cy="26670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grayWhite">
          <a:xfrm>
            <a:off x="1143000" y="3095625"/>
            <a:ext cx="2286000" cy="26670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dirty="0">
              <a:latin typeface="Verdana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238250" y="3295650"/>
            <a:ext cx="203835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1"/>
                </a:solidFill>
              </a:rPr>
              <a:t> Специфика биполярной системы международных отношений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1"/>
                </a:solidFill>
              </a:rPr>
              <a:t> Представления о конвергенции двух систем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1"/>
                </a:solidFill>
              </a:rPr>
              <a:t> Решение задач по устранению угрозы гарантированного взаимного уничтожения </a:t>
            </a:r>
          </a:p>
          <a:p>
            <a:pPr eaLnBrk="0" hangingPunct="0"/>
            <a:endParaRPr lang="ru-RU" sz="1200" dirty="0" smtClean="0">
              <a:solidFill>
                <a:schemeClr val="bg1"/>
              </a:solidFill>
            </a:endParaRPr>
          </a:p>
          <a:p>
            <a:pPr eaLnBrk="0" hangingPunct="0"/>
            <a:endParaRPr lang="ru-RU" sz="1200" dirty="0" smtClean="0">
              <a:solidFill>
                <a:schemeClr val="bg1"/>
              </a:solidFill>
            </a:endParaRPr>
          </a:p>
          <a:p>
            <a:pPr eaLnBrk="0" hangingPunct="0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1447" name="AutoShape 7"/>
          <p:cNvSpPr>
            <a:spLocks noChangeAspect="1" noChangeArrowheads="1" noTextEdit="1"/>
          </p:cNvSpPr>
          <p:nvPr/>
        </p:nvSpPr>
        <p:spPr bwMode="gray">
          <a:xfrm>
            <a:off x="3222625" y="2995613"/>
            <a:ext cx="90963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48" name="Freeform 8"/>
          <p:cNvSpPr>
            <a:spLocks/>
          </p:cNvSpPr>
          <p:nvPr/>
        </p:nvSpPr>
        <p:spPr bwMode="gray">
          <a:xfrm>
            <a:off x="3222625" y="2998788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49" name="AutoShape 9"/>
          <p:cNvSpPr>
            <a:spLocks noChangeAspect="1" noChangeArrowheads="1" noTextEdit="1"/>
          </p:cNvSpPr>
          <p:nvPr/>
        </p:nvSpPr>
        <p:spPr bwMode="gray">
          <a:xfrm flipH="1">
            <a:off x="4868863" y="2995613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50" name="Freeform 10"/>
          <p:cNvSpPr>
            <a:spLocks/>
          </p:cNvSpPr>
          <p:nvPr/>
        </p:nvSpPr>
        <p:spPr bwMode="gray">
          <a:xfrm flipH="1">
            <a:off x="4875213" y="2998788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1451" name="Group 11"/>
          <p:cNvGrpSpPr>
            <a:grpSpLocks/>
          </p:cNvGrpSpPr>
          <p:nvPr/>
        </p:nvGrpSpPr>
        <p:grpSpPr bwMode="auto">
          <a:xfrm>
            <a:off x="3048000" y="1371600"/>
            <a:ext cx="2998788" cy="1601788"/>
            <a:chOff x="1997" y="1314"/>
            <a:chExt cx="1889" cy="1009"/>
          </a:xfrm>
        </p:grpSpPr>
        <p:grpSp>
          <p:nvGrpSpPr>
            <p:cNvPr id="61452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61453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454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1455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1456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1457" name="Oval 17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1458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3912581" y="1571625"/>
            <a:ext cx="117596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000000"/>
                </a:solidFill>
              </a:rPr>
              <a:t>Тема 1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5796136" y="3212976"/>
            <a:ext cx="2038350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bg1"/>
                </a:solidFill>
              </a:rPr>
              <a:t> Выигрыш, полученный в результате окончания "холодной войны". 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bg1"/>
                </a:solidFill>
              </a:rPr>
              <a:t> Упущенные возможности более эффективного развития по окончании "холодной войны".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bg1"/>
                </a:solidFill>
              </a:rPr>
              <a:t> Утраченный потенциал третьего пути, нейтралитета, Обострение всех внутренних и внешних противоречий, сдерживавшихся ранее.</a:t>
            </a:r>
            <a:endParaRPr lang="en-US" sz="1100" dirty="0" smtClean="0">
              <a:solidFill>
                <a:schemeClr val="bg1"/>
              </a:solidFill>
            </a:endParaRPr>
          </a:p>
          <a:p>
            <a:pPr eaLnBrk="0" hangingPunct="0"/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Коротко о каждой теме…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grayWhite">
          <a:xfrm>
            <a:off x="5562600" y="3095625"/>
            <a:ext cx="2286000" cy="26670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grayWhite">
          <a:xfrm>
            <a:off x="1143000" y="3095625"/>
            <a:ext cx="2286000" cy="26670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dirty="0">
              <a:latin typeface="Verdana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238250" y="3295650"/>
            <a:ext cx="2038350" cy="2662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bg1"/>
                </a:solidFill>
              </a:rPr>
              <a:t> Общее состояние нынешней системы международных отношений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bg1"/>
                </a:solidFill>
              </a:rPr>
              <a:t> Фактор неожиданности и иррациональности в действиях ведущих мировых игроков 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bg1"/>
                </a:solidFill>
              </a:rPr>
              <a:t> Неравномерность экономического и политического развития 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bg1"/>
                </a:solidFill>
              </a:rPr>
              <a:t> Рост влияния </a:t>
            </a:r>
            <a:r>
              <a:rPr lang="ru-RU" sz="1100" dirty="0" err="1" smtClean="0">
                <a:solidFill>
                  <a:schemeClr val="bg1"/>
                </a:solidFill>
              </a:rPr>
              <a:t>субгосударственных</a:t>
            </a:r>
            <a:r>
              <a:rPr lang="ru-RU" sz="1100" dirty="0" smtClean="0">
                <a:solidFill>
                  <a:schemeClr val="bg1"/>
                </a:solidFill>
              </a:rPr>
              <a:t> и </a:t>
            </a:r>
            <a:r>
              <a:rPr lang="ru-RU" sz="1100" smtClean="0">
                <a:solidFill>
                  <a:schemeClr val="bg1"/>
                </a:solidFill>
              </a:rPr>
              <a:t>сетевых игроков</a:t>
            </a:r>
            <a:endParaRPr lang="ru-RU" sz="1100" dirty="0" smtClean="0">
              <a:solidFill>
                <a:schemeClr val="bg1"/>
              </a:solidFill>
            </a:endParaRPr>
          </a:p>
          <a:p>
            <a:pPr eaLnBrk="0" hangingPunct="0"/>
            <a:endParaRPr lang="ru-RU" sz="1200" dirty="0" smtClean="0">
              <a:solidFill>
                <a:schemeClr val="bg1"/>
              </a:solidFill>
            </a:endParaRPr>
          </a:p>
          <a:p>
            <a:pPr eaLnBrk="0" hangingPunct="0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1447" name="AutoShape 7"/>
          <p:cNvSpPr>
            <a:spLocks noChangeAspect="1" noChangeArrowheads="1" noTextEdit="1"/>
          </p:cNvSpPr>
          <p:nvPr/>
        </p:nvSpPr>
        <p:spPr bwMode="gray">
          <a:xfrm>
            <a:off x="3222625" y="2995613"/>
            <a:ext cx="90963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48" name="Freeform 8"/>
          <p:cNvSpPr>
            <a:spLocks/>
          </p:cNvSpPr>
          <p:nvPr/>
        </p:nvSpPr>
        <p:spPr bwMode="gray">
          <a:xfrm>
            <a:off x="3222625" y="2998788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49" name="AutoShape 9"/>
          <p:cNvSpPr>
            <a:spLocks noChangeAspect="1" noChangeArrowheads="1" noTextEdit="1"/>
          </p:cNvSpPr>
          <p:nvPr/>
        </p:nvSpPr>
        <p:spPr bwMode="gray">
          <a:xfrm flipH="1">
            <a:off x="4868863" y="2995613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50" name="Freeform 10"/>
          <p:cNvSpPr>
            <a:spLocks/>
          </p:cNvSpPr>
          <p:nvPr/>
        </p:nvSpPr>
        <p:spPr bwMode="gray">
          <a:xfrm flipH="1">
            <a:off x="4875213" y="2998788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048000" y="1371600"/>
            <a:ext cx="2998788" cy="1601788"/>
            <a:chOff x="1997" y="1314"/>
            <a:chExt cx="1889" cy="1009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61453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454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1455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1456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1457" name="Oval 17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1458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3912581" y="1571625"/>
            <a:ext cx="117596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000000"/>
                </a:solidFill>
              </a:rPr>
              <a:t>Тема 2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5796136" y="3212976"/>
            <a:ext cx="2038350" cy="256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bg1"/>
                </a:solidFill>
              </a:rPr>
              <a:t> </a:t>
            </a:r>
            <a:r>
              <a:rPr lang="ru-RU" sz="1000" dirty="0" smtClean="0">
                <a:solidFill>
                  <a:schemeClr val="bg1"/>
                </a:solidFill>
              </a:rPr>
              <a:t>Ставка США на сохранение господствующего положения в мировой политике и экономике, нейтрализацию возможных конкурентов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bg1"/>
                </a:solidFill>
              </a:rPr>
              <a:t> Курс Китая на минимизацию международных рисков своему развитию и конкурентоспособности во всех областях человеческой деятельности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bg1"/>
                </a:solidFill>
              </a:rPr>
              <a:t> Поворот во внешней политике России на жесткое, бескомпромиссное отстаивание своих глобальных интересов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Коротко о каждой теме…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grayWhite">
          <a:xfrm>
            <a:off x="5562600" y="3095625"/>
            <a:ext cx="2286000" cy="26670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dirty="0">
              <a:latin typeface="Verdana" pitchFamily="34" charset="0"/>
            </a:endParaRPr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grayWhite">
          <a:xfrm>
            <a:off x="1143000" y="3095625"/>
            <a:ext cx="2286000" cy="26670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dirty="0">
              <a:latin typeface="Verdana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238250" y="3295650"/>
            <a:ext cx="203835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000" dirty="0" smtClean="0">
                <a:solidFill>
                  <a:schemeClr val="bg1"/>
                </a:solidFill>
              </a:rPr>
              <a:t>Превращение односторонних санкций в один из ведущих инструментов внешней политики мировых игроков. Анализ конкретных случаев применения односторонних санкций. Против Ливии. Сирии. Ирана. Китая. Индии. России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bg1"/>
                </a:solidFill>
              </a:rPr>
              <a:t> Миротворческие инструменты. </a:t>
            </a:r>
            <a:r>
              <a:rPr lang="en-US" sz="1000" dirty="0" smtClean="0">
                <a:solidFill>
                  <a:schemeClr val="bg1"/>
                </a:solidFill>
              </a:rPr>
              <a:t>Responsibility to Protect </a:t>
            </a:r>
            <a:r>
              <a:rPr lang="ru-RU" sz="1000" dirty="0" smtClean="0">
                <a:solidFill>
                  <a:schemeClr val="bg1"/>
                </a:solidFill>
              </a:rPr>
              <a:t>и другие подобные инициативы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61447" name="AutoShape 7"/>
          <p:cNvSpPr>
            <a:spLocks noChangeAspect="1" noChangeArrowheads="1" noTextEdit="1"/>
          </p:cNvSpPr>
          <p:nvPr/>
        </p:nvSpPr>
        <p:spPr bwMode="gray">
          <a:xfrm>
            <a:off x="3222625" y="2995613"/>
            <a:ext cx="90963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48" name="Freeform 8"/>
          <p:cNvSpPr>
            <a:spLocks/>
          </p:cNvSpPr>
          <p:nvPr/>
        </p:nvSpPr>
        <p:spPr bwMode="gray">
          <a:xfrm>
            <a:off x="3222625" y="2998788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49" name="AutoShape 9"/>
          <p:cNvSpPr>
            <a:spLocks noChangeAspect="1" noChangeArrowheads="1" noTextEdit="1"/>
          </p:cNvSpPr>
          <p:nvPr/>
        </p:nvSpPr>
        <p:spPr bwMode="gray">
          <a:xfrm flipH="1">
            <a:off x="4868863" y="2995613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50" name="Freeform 10"/>
          <p:cNvSpPr>
            <a:spLocks/>
          </p:cNvSpPr>
          <p:nvPr/>
        </p:nvSpPr>
        <p:spPr bwMode="gray">
          <a:xfrm flipH="1">
            <a:off x="4875213" y="2998788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048000" y="1371600"/>
            <a:ext cx="2998788" cy="1601788"/>
            <a:chOff x="1997" y="1314"/>
            <a:chExt cx="1889" cy="1009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61453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454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1455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1456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1457" name="Oval 17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1458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3912581" y="1571625"/>
            <a:ext cx="117596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000000"/>
                </a:solidFill>
              </a:rPr>
              <a:t>Тема 3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5796136" y="3212976"/>
            <a:ext cx="2038350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bg1"/>
                </a:solidFill>
              </a:rPr>
              <a:t> </a:t>
            </a:r>
            <a:r>
              <a:rPr lang="ru-RU" sz="1000" dirty="0" smtClean="0">
                <a:solidFill>
                  <a:schemeClr val="bg1"/>
                </a:solidFill>
              </a:rPr>
              <a:t>Судебный </a:t>
            </a:r>
            <a:r>
              <a:rPr lang="ru-RU" sz="1000" dirty="0" err="1" smtClean="0">
                <a:solidFill>
                  <a:schemeClr val="bg1"/>
                </a:solidFill>
              </a:rPr>
              <a:t>активизим</a:t>
            </a:r>
            <a:r>
              <a:rPr lang="ru-RU" sz="1000" dirty="0" smtClean="0">
                <a:solidFill>
                  <a:schemeClr val="bg1"/>
                </a:solidFill>
              </a:rPr>
              <a:t> в деятельности Европейского суда по правам человека.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bg1"/>
                </a:solidFill>
              </a:rPr>
              <a:t> Политический заказ в деятельности международной уголовной юстиции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bg1"/>
                </a:solidFill>
              </a:rPr>
              <a:t> Анализ учредительных документов Евразийского экономического суда с точки зрения решения задач укрепления доверия к евразийскому проекту 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ru-RU" sz="2400" dirty="0" smtClean="0"/>
              <a:t>Коротко о каждой теме… Тема 4</a:t>
            </a:r>
            <a:endParaRPr lang="en-US" sz="2400" dirty="0"/>
          </a:p>
        </p:txBody>
      </p:sp>
      <p:sp>
        <p:nvSpPr>
          <p:cNvPr id="62467" name="Freeform 3"/>
          <p:cNvSpPr>
            <a:spLocks noEditPoints="1"/>
          </p:cNvSpPr>
          <p:nvPr/>
        </p:nvSpPr>
        <p:spPr bwMode="gray">
          <a:xfrm rot="-1358056">
            <a:off x="1236663" y="2462213"/>
            <a:ext cx="6853237" cy="2803525"/>
          </a:xfrm>
          <a:custGeom>
            <a:avLst/>
            <a:gdLst/>
            <a:ahLst/>
            <a:cxnLst>
              <a:cxn ang="0">
                <a:pos x="1692" y="12"/>
              </a:cxn>
              <a:cxn ang="0">
                <a:pos x="1234" y="74"/>
              </a:cxn>
              <a:cxn ang="0">
                <a:pos x="828" y="182"/>
              </a:cxn>
              <a:cxn ang="0">
                <a:pos x="486" y="330"/>
              </a:cxn>
              <a:cxn ang="0">
                <a:pos x="226" y="510"/>
              </a:cxn>
              <a:cxn ang="0">
                <a:pos x="58" y="718"/>
              </a:cxn>
              <a:cxn ang="0">
                <a:pos x="0" y="944"/>
              </a:cxn>
              <a:cxn ang="0">
                <a:pos x="58" y="1170"/>
              </a:cxn>
              <a:cxn ang="0">
                <a:pos x="226" y="1378"/>
              </a:cxn>
              <a:cxn ang="0">
                <a:pos x="486" y="1558"/>
              </a:cxn>
              <a:cxn ang="0">
                <a:pos x="828" y="1706"/>
              </a:cxn>
              <a:cxn ang="0">
                <a:pos x="1234" y="1814"/>
              </a:cxn>
              <a:cxn ang="0">
                <a:pos x="1692" y="1876"/>
              </a:cxn>
              <a:cxn ang="0">
                <a:pos x="2186" y="1884"/>
              </a:cxn>
              <a:cxn ang="0">
                <a:pos x="2658" y="1840"/>
              </a:cxn>
              <a:cxn ang="0">
                <a:pos x="3084" y="1746"/>
              </a:cxn>
              <a:cxn ang="0">
                <a:pos x="3448" y="1612"/>
              </a:cxn>
              <a:cxn ang="0">
                <a:pos x="3738" y="1442"/>
              </a:cxn>
              <a:cxn ang="0">
                <a:pos x="3938" y="1242"/>
              </a:cxn>
              <a:cxn ang="0">
                <a:pos x="4034" y="1022"/>
              </a:cxn>
              <a:cxn ang="0">
                <a:pos x="4014" y="790"/>
              </a:cxn>
              <a:cxn ang="0">
                <a:pos x="3882" y="576"/>
              </a:cxn>
              <a:cxn ang="0">
                <a:pos x="3650" y="386"/>
              </a:cxn>
              <a:cxn ang="0">
                <a:pos x="3334" y="228"/>
              </a:cxn>
              <a:cxn ang="0">
                <a:pos x="2948" y="106"/>
              </a:cxn>
              <a:cxn ang="0">
                <a:pos x="2506" y="28"/>
              </a:cxn>
              <a:cxn ang="0">
                <a:pos x="2020" y="0"/>
              </a:cxn>
              <a:cxn ang="0">
                <a:pos x="1606" y="1736"/>
              </a:cxn>
              <a:cxn ang="0">
                <a:pos x="1164" y="1678"/>
              </a:cxn>
              <a:cxn ang="0">
                <a:pos x="776" y="1576"/>
              </a:cxn>
              <a:cxn ang="0">
                <a:pos x="458" y="1436"/>
              </a:cxn>
              <a:cxn ang="0">
                <a:pos x="224" y="1266"/>
              </a:cxn>
              <a:cxn ang="0">
                <a:pos x="88" y="1074"/>
              </a:cxn>
              <a:cxn ang="0">
                <a:pos x="68" y="864"/>
              </a:cxn>
              <a:cxn ang="0">
                <a:pos x="166" y="664"/>
              </a:cxn>
              <a:cxn ang="0">
                <a:pos x="370" y="486"/>
              </a:cxn>
              <a:cxn ang="0">
                <a:pos x="662" y="336"/>
              </a:cxn>
              <a:cxn ang="0">
                <a:pos x="1028" y="222"/>
              </a:cxn>
              <a:cxn ang="0">
                <a:pos x="1454" y="148"/>
              </a:cxn>
              <a:cxn ang="0">
                <a:pos x="1922" y="120"/>
              </a:cxn>
              <a:cxn ang="0">
                <a:pos x="2392" y="148"/>
              </a:cxn>
              <a:cxn ang="0">
                <a:pos x="2818" y="222"/>
              </a:cxn>
              <a:cxn ang="0">
                <a:pos x="3184" y="336"/>
              </a:cxn>
              <a:cxn ang="0">
                <a:pos x="3476" y="486"/>
              </a:cxn>
              <a:cxn ang="0">
                <a:pos x="3680" y="664"/>
              </a:cxn>
              <a:cxn ang="0">
                <a:pos x="3778" y="864"/>
              </a:cxn>
              <a:cxn ang="0">
                <a:pos x="3758" y="1074"/>
              </a:cxn>
              <a:cxn ang="0">
                <a:pos x="3622" y="1266"/>
              </a:cxn>
              <a:cxn ang="0">
                <a:pos x="3388" y="1436"/>
              </a:cxn>
              <a:cxn ang="0">
                <a:pos x="3070" y="1576"/>
              </a:cxn>
              <a:cxn ang="0">
                <a:pos x="2682" y="1678"/>
              </a:cxn>
              <a:cxn ang="0">
                <a:pos x="2240" y="1736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tint val="9412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482" name="Oval 18"/>
          <p:cNvSpPr>
            <a:spLocks noChangeArrowheads="1"/>
          </p:cNvSpPr>
          <p:nvPr/>
        </p:nvSpPr>
        <p:spPr bwMode="auto">
          <a:xfrm rot="-1543677">
            <a:off x="4572000" y="2438400"/>
            <a:ext cx="1066800" cy="304800"/>
          </a:xfrm>
          <a:prstGeom prst="ellipse">
            <a:avLst/>
          </a:prstGeom>
          <a:solidFill>
            <a:srgbClr val="B2B2B2">
              <a:alpha val="60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83" name="Oval 19"/>
          <p:cNvSpPr>
            <a:spLocks noChangeArrowheads="1"/>
          </p:cNvSpPr>
          <p:nvPr/>
        </p:nvSpPr>
        <p:spPr bwMode="auto">
          <a:xfrm rot="-1543677">
            <a:off x="7467600" y="2667000"/>
            <a:ext cx="1066800" cy="304800"/>
          </a:xfrm>
          <a:prstGeom prst="ellipse">
            <a:avLst/>
          </a:prstGeom>
          <a:solidFill>
            <a:srgbClr val="B2B2B2">
              <a:alpha val="60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84" name="Oval 20"/>
          <p:cNvSpPr>
            <a:spLocks noChangeArrowheads="1"/>
          </p:cNvSpPr>
          <p:nvPr/>
        </p:nvSpPr>
        <p:spPr bwMode="auto">
          <a:xfrm rot="-1543677">
            <a:off x="2971800" y="5638800"/>
            <a:ext cx="1066800" cy="304800"/>
          </a:xfrm>
          <a:prstGeom prst="ellipse">
            <a:avLst/>
          </a:prstGeom>
          <a:solidFill>
            <a:srgbClr val="B2B2B2">
              <a:alpha val="60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85" name="Oval 21"/>
          <p:cNvSpPr>
            <a:spLocks noChangeArrowheads="1"/>
          </p:cNvSpPr>
          <p:nvPr/>
        </p:nvSpPr>
        <p:spPr bwMode="auto">
          <a:xfrm rot="-1543677">
            <a:off x="5715000" y="5029200"/>
            <a:ext cx="1066800" cy="304800"/>
          </a:xfrm>
          <a:prstGeom prst="ellipse">
            <a:avLst/>
          </a:prstGeom>
          <a:solidFill>
            <a:srgbClr val="B2B2B2">
              <a:alpha val="60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86" name="Oval 22"/>
          <p:cNvSpPr>
            <a:spLocks noChangeArrowheads="1"/>
          </p:cNvSpPr>
          <p:nvPr/>
        </p:nvSpPr>
        <p:spPr bwMode="auto">
          <a:xfrm rot="-1543677">
            <a:off x="2057400" y="3962400"/>
            <a:ext cx="1066800" cy="304800"/>
          </a:xfrm>
          <a:prstGeom prst="ellipse">
            <a:avLst/>
          </a:prstGeom>
          <a:solidFill>
            <a:srgbClr val="B2B2B2">
              <a:alpha val="60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68" name="Oval 4"/>
          <p:cNvSpPr>
            <a:spLocks noChangeArrowheads="1"/>
          </p:cNvSpPr>
          <p:nvPr/>
        </p:nvSpPr>
        <p:spPr bwMode="gray">
          <a:xfrm>
            <a:off x="3968750" y="1600200"/>
            <a:ext cx="1284288" cy="1274763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3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dirty="0"/>
          </a:p>
        </p:txBody>
      </p:sp>
      <p:sp>
        <p:nvSpPr>
          <p:cNvPr id="62469" name="Oval 5"/>
          <p:cNvSpPr>
            <a:spLocks noChangeArrowheads="1"/>
          </p:cNvSpPr>
          <p:nvPr/>
        </p:nvSpPr>
        <p:spPr bwMode="gray">
          <a:xfrm>
            <a:off x="1454150" y="3124200"/>
            <a:ext cx="1284288" cy="1274763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31373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2470" name="Oval 6"/>
          <p:cNvSpPr>
            <a:spLocks noChangeArrowheads="1"/>
          </p:cNvSpPr>
          <p:nvPr/>
        </p:nvSpPr>
        <p:spPr bwMode="gray">
          <a:xfrm>
            <a:off x="2336800" y="4821238"/>
            <a:ext cx="1282700" cy="1274762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35686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2471" name="Oval 7"/>
          <p:cNvSpPr>
            <a:spLocks noChangeArrowheads="1"/>
          </p:cNvSpPr>
          <p:nvPr/>
        </p:nvSpPr>
        <p:spPr bwMode="gray">
          <a:xfrm>
            <a:off x="5111750" y="4191000"/>
            <a:ext cx="1284288" cy="1274763"/>
          </a:xfrm>
          <a:prstGeom prst="ellipse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2353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2472" name="Oval 8"/>
          <p:cNvSpPr>
            <a:spLocks noChangeArrowheads="1"/>
          </p:cNvSpPr>
          <p:nvPr/>
        </p:nvSpPr>
        <p:spPr bwMode="gray">
          <a:xfrm>
            <a:off x="6940550" y="1828800"/>
            <a:ext cx="1212850" cy="1274763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3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white">
          <a:xfrm>
            <a:off x="1403648" y="3356992"/>
            <a:ext cx="14401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000" b="1" dirty="0" smtClean="0">
                <a:latin typeface="Verdana" pitchFamily="34" charset="0"/>
              </a:rPr>
              <a:t>Украинский кризис для международных отношений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white">
          <a:xfrm>
            <a:off x="4067944" y="1772816"/>
            <a:ext cx="115212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000" b="1" dirty="0" smtClean="0">
                <a:latin typeface="Verdana" pitchFamily="34" charset="0"/>
              </a:rPr>
              <a:t>Серия конфликтов в рамках «арабской весны»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white">
          <a:xfrm>
            <a:off x="5292080" y="4648200"/>
            <a:ext cx="10081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1000" b="1" dirty="0" smtClean="0">
                <a:latin typeface="Verdana" pitchFamily="34" charset="0"/>
              </a:rPr>
              <a:t>Косовский прецедент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white">
          <a:xfrm>
            <a:off x="2411760" y="4941168"/>
            <a:ext cx="115212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000" b="1" dirty="0" smtClean="0">
                <a:latin typeface="Verdana" pitchFamily="34" charset="0"/>
              </a:rPr>
              <a:t>Управление долговыми кризисами внутри ЕС (случай Греции)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3491880" y="3284984"/>
            <a:ext cx="2590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 eaLnBrk="0" hangingPunct="0"/>
            <a:r>
              <a:rPr lang="ru-RU" b="1" dirty="0" smtClean="0"/>
              <a:t>Какие конфликты мы могли бы разобрать</a:t>
            </a:r>
            <a:endParaRPr lang="en-US" b="1" dirty="0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white">
          <a:xfrm>
            <a:off x="6948264" y="2132856"/>
            <a:ext cx="12241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000" b="1" dirty="0" smtClean="0">
                <a:latin typeface="Verdana" pitchFamily="34" charset="0"/>
              </a:rPr>
              <a:t>Перспективы совместной борьбы с ИГИЛ</a:t>
            </a:r>
            <a:endParaRPr lang="en-US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Что потребуется от студентов…</a:t>
            </a:r>
            <a:endParaRPr lang="en-US" sz="2400" dirty="0"/>
          </a:p>
        </p:txBody>
      </p:sp>
      <p:sp>
        <p:nvSpPr>
          <p:cNvPr id="65539" name="AutoShape 3"/>
          <p:cNvSpPr>
            <a:spLocks noChangeArrowheads="1"/>
          </p:cNvSpPr>
          <p:nvPr/>
        </p:nvSpPr>
        <p:spPr bwMode="gray">
          <a:xfrm>
            <a:off x="1143000" y="1752600"/>
            <a:ext cx="3833813" cy="3833813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tint val="60784"/>
                  <a:invGamma/>
                  <a:alpha val="12000"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60784"/>
                  <a:invGamma/>
                  <a:alpha val="12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40" name="Oval 4"/>
          <p:cNvSpPr>
            <a:spLocks noChangeArrowheads="1"/>
          </p:cNvSpPr>
          <p:nvPr/>
        </p:nvSpPr>
        <p:spPr bwMode="gray">
          <a:xfrm>
            <a:off x="1447800" y="2057400"/>
            <a:ext cx="3200400" cy="3200400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56471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gray">
          <a:xfrm>
            <a:off x="3852863" y="2082800"/>
            <a:ext cx="3781425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1000" b="1" dirty="0" smtClean="0">
                <a:solidFill>
                  <a:schemeClr val="bg1"/>
                </a:solidFill>
              </a:rPr>
              <a:t>Прочитать хотя бы треть</a:t>
            </a:r>
          </a:p>
          <a:p>
            <a:pPr algn="ctr" eaLnBrk="0" hangingPunct="0"/>
            <a:r>
              <a:rPr lang="ru-RU" sz="1000" b="1" dirty="0" smtClean="0">
                <a:solidFill>
                  <a:schemeClr val="bg1"/>
                </a:solidFill>
              </a:rPr>
              <a:t>подготовленных для Вас экспертных статей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65542" name="AutoShape 6"/>
          <p:cNvSpPr>
            <a:spLocks noChangeArrowheads="1"/>
          </p:cNvSpPr>
          <p:nvPr/>
        </p:nvSpPr>
        <p:spPr bwMode="gray">
          <a:xfrm>
            <a:off x="4183063" y="2744788"/>
            <a:ext cx="3781425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1000" b="1" dirty="0" smtClean="0">
                <a:solidFill>
                  <a:schemeClr val="bg1"/>
                </a:solidFill>
              </a:rPr>
              <a:t>Ознакомиться с основными документами, </a:t>
            </a:r>
          </a:p>
          <a:p>
            <a:pPr algn="ctr" eaLnBrk="0" hangingPunct="0"/>
            <a:r>
              <a:rPr lang="ru-RU" sz="1000" b="1" dirty="0" smtClean="0">
                <a:solidFill>
                  <a:schemeClr val="bg1"/>
                </a:solidFill>
              </a:rPr>
              <a:t>связанными с решаемым вопросом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65543" name="AutoShape 7"/>
          <p:cNvSpPr>
            <a:spLocks noChangeArrowheads="1"/>
          </p:cNvSpPr>
          <p:nvPr/>
        </p:nvSpPr>
        <p:spPr bwMode="gray">
          <a:xfrm>
            <a:off x="4449763" y="3405188"/>
            <a:ext cx="3779837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1000" b="1" dirty="0" smtClean="0">
                <a:solidFill>
                  <a:schemeClr val="bg1"/>
                </a:solidFill>
              </a:rPr>
              <a:t>Посмотреть последние новости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65544" name="AutoShape 8"/>
          <p:cNvSpPr>
            <a:spLocks noChangeArrowheads="1"/>
          </p:cNvSpPr>
          <p:nvPr/>
        </p:nvSpPr>
        <p:spPr bwMode="gray">
          <a:xfrm>
            <a:off x="4183063" y="4065588"/>
            <a:ext cx="3781425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1000" b="1" dirty="0" smtClean="0">
                <a:solidFill>
                  <a:schemeClr val="bg1"/>
                </a:solidFill>
              </a:rPr>
              <a:t>Хотя бы полчаса подумать</a:t>
            </a:r>
          </a:p>
          <a:p>
            <a:pPr algn="ctr" eaLnBrk="0" hangingPunct="0"/>
            <a:r>
              <a:rPr lang="ru-RU" sz="1000" b="1" dirty="0" smtClean="0">
                <a:solidFill>
                  <a:schemeClr val="bg1"/>
                </a:solidFill>
              </a:rPr>
              <a:t> и проанализировать, что лично Вы думаете по поводу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65545" name="AutoShape 9"/>
          <p:cNvSpPr>
            <a:spLocks noChangeArrowheads="1"/>
          </p:cNvSpPr>
          <p:nvPr/>
        </p:nvSpPr>
        <p:spPr bwMode="gray">
          <a:xfrm>
            <a:off x="3851920" y="4725144"/>
            <a:ext cx="3781425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1000" b="1" dirty="0" smtClean="0">
                <a:solidFill>
                  <a:schemeClr val="bg1"/>
                </a:solidFill>
              </a:rPr>
              <a:t>Не бояться высказывать мысли,</a:t>
            </a:r>
          </a:p>
          <a:p>
            <a:pPr algn="ctr" eaLnBrk="0" hangingPunct="0"/>
            <a:r>
              <a:rPr lang="ru-RU" sz="1000" b="1" dirty="0" smtClean="0">
                <a:solidFill>
                  <a:schemeClr val="bg1"/>
                </a:solidFill>
              </a:rPr>
              <a:t> фантазировать, забывать о стереотипах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gray">
          <a:xfrm>
            <a:off x="1763688" y="2276872"/>
            <a:ext cx="2376264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развитие международных отношений влияют не только сводки новостей, но и экспертные оценки, и гигабайты принятых и находящихся в разработке документов... </a:t>
            </a:r>
          </a:p>
          <a:p>
            <a:pPr algn="ctr" eaLnBrk="0" hangingPunct="0"/>
            <a:r>
              <a:rPr lang="ru-RU" sz="1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Только зная о них хоть что-то, Вы можете претендовать на понимание мировых политических процессов… </a:t>
            </a:r>
          </a:p>
          <a:p>
            <a:pPr algn="ctr" eaLnBrk="0" hangingPunct="0"/>
            <a:r>
              <a:rPr lang="ru-RU" sz="1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Поэтому, готовясь к нашим дебатам, Вы будете стараться: </a:t>
            </a:r>
            <a:endParaRPr lang="en-US" sz="1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">
  <a:themeElements>
    <a:clrScheme name="217tgp_cube_dark 3">
      <a:dk1>
        <a:srgbClr val="969696"/>
      </a:dk1>
      <a:lt1>
        <a:srgbClr val="FFFFFF"/>
      </a:lt1>
      <a:dk2>
        <a:srgbClr val="3F1F53"/>
      </a:dk2>
      <a:lt2>
        <a:srgbClr val="F3CC9D"/>
      </a:lt2>
      <a:accent1>
        <a:srgbClr val="557FE7"/>
      </a:accent1>
      <a:accent2>
        <a:srgbClr val="84ACCA"/>
      </a:accent2>
      <a:accent3>
        <a:srgbClr val="AFABB3"/>
      </a:accent3>
      <a:accent4>
        <a:srgbClr val="DADADA"/>
      </a:accent4>
      <a:accent5>
        <a:srgbClr val="B4C0F1"/>
      </a:accent5>
      <a:accent6>
        <a:srgbClr val="779BB7"/>
      </a:accent6>
      <a:hlink>
        <a:srgbClr val="9351C9"/>
      </a:hlink>
      <a:folHlink>
        <a:srgbClr val="3EB2AC"/>
      </a:folHlink>
    </a:clrScheme>
    <a:fontScheme name="217tgp_cube_d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17tgp_cube_dark 1">
        <a:dk1>
          <a:srgbClr val="969696"/>
        </a:dk1>
        <a:lt1>
          <a:srgbClr val="FFFFFF"/>
        </a:lt1>
        <a:dk2>
          <a:srgbClr val="005E5C"/>
        </a:dk2>
        <a:lt2>
          <a:srgbClr val="DAEEA2"/>
        </a:lt2>
        <a:accent1>
          <a:srgbClr val="238FD9"/>
        </a:accent1>
        <a:accent2>
          <a:srgbClr val="43A98E"/>
        </a:accent2>
        <a:accent3>
          <a:srgbClr val="AAB6B5"/>
        </a:accent3>
        <a:accent4>
          <a:srgbClr val="DADADA"/>
        </a:accent4>
        <a:accent5>
          <a:srgbClr val="ACC6E9"/>
        </a:accent5>
        <a:accent6>
          <a:srgbClr val="3C9980"/>
        </a:accent6>
        <a:hlink>
          <a:srgbClr val="D8A642"/>
        </a:hlink>
        <a:folHlink>
          <a:srgbClr val="B370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7tgp_cube_dark 2">
        <a:dk1>
          <a:srgbClr val="969696"/>
        </a:dk1>
        <a:lt1>
          <a:srgbClr val="FFFFFF"/>
        </a:lt1>
        <a:dk2>
          <a:srgbClr val="0A2068"/>
        </a:dk2>
        <a:lt2>
          <a:srgbClr val="85D9F7"/>
        </a:lt2>
        <a:accent1>
          <a:srgbClr val="5AB14B"/>
        </a:accent1>
        <a:accent2>
          <a:srgbClr val="2F7ADF"/>
        </a:accent2>
        <a:accent3>
          <a:srgbClr val="AAABB9"/>
        </a:accent3>
        <a:accent4>
          <a:srgbClr val="DADADA"/>
        </a:accent4>
        <a:accent5>
          <a:srgbClr val="B5D5B1"/>
        </a:accent5>
        <a:accent6>
          <a:srgbClr val="2A6ECA"/>
        </a:accent6>
        <a:hlink>
          <a:srgbClr val="8A52C8"/>
        </a:hlink>
        <a:folHlink>
          <a:srgbClr val="DD873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7tgp_cube_dark 3">
        <a:dk1>
          <a:srgbClr val="969696"/>
        </a:dk1>
        <a:lt1>
          <a:srgbClr val="FFFFFF"/>
        </a:lt1>
        <a:dk2>
          <a:srgbClr val="3F1F53"/>
        </a:dk2>
        <a:lt2>
          <a:srgbClr val="F3CC9D"/>
        </a:lt2>
        <a:accent1>
          <a:srgbClr val="557FE7"/>
        </a:accent1>
        <a:accent2>
          <a:srgbClr val="84ACCA"/>
        </a:accent2>
        <a:accent3>
          <a:srgbClr val="AFABB3"/>
        </a:accent3>
        <a:accent4>
          <a:srgbClr val="DADADA"/>
        </a:accent4>
        <a:accent5>
          <a:srgbClr val="B4C0F1"/>
        </a:accent5>
        <a:accent6>
          <a:srgbClr val="779BB7"/>
        </a:accent6>
        <a:hlink>
          <a:srgbClr val="9351C9"/>
        </a:hlink>
        <a:folHlink>
          <a:srgbClr val="3EB2A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511</Words>
  <Application>Microsoft Office PowerPoint</Application>
  <PresentationFormat>Экран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Verdana</vt:lpstr>
      <vt:lpstr>Wingdings</vt:lpstr>
      <vt:lpstr>21</vt:lpstr>
      <vt:lpstr>Международные конфликты и миротворчество</vt:lpstr>
      <vt:lpstr>Что это за курс?</vt:lpstr>
      <vt:lpstr>Содержание курса</vt:lpstr>
      <vt:lpstr>Коротко о каждой теме…</vt:lpstr>
      <vt:lpstr>Коротко о каждой теме…</vt:lpstr>
      <vt:lpstr>Коротко о каждой теме…</vt:lpstr>
      <vt:lpstr> Коротко о каждой теме… Тема 4</vt:lpstr>
      <vt:lpstr>Что потребуется от студентов…</vt:lpstr>
    </vt:vector>
  </TitlesOfParts>
  <Company>ARSAGERA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Борис</dc:creator>
  <cp:lastModifiedBy>E K</cp:lastModifiedBy>
  <cp:revision>39</cp:revision>
  <dcterms:created xsi:type="dcterms:W3CDTF">2013-02-15T12:50:53Z</dcterms:created>
  <dcterms:modified xsi:type="dcterms:W3CDTF">2019-10-30T12:16:26Z</dcterms:modified>
</cp:coreProperties>
</file>