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57" r:id="rId5"/>
    <p:sldId id="268" r:id="rId6"/>
    <p:sldId id="270" r:id="rId7"/>
    <p:sldId id="271" r:id="rId8"/>
    <p:sldId id="273" r:id="rId9"/>
    <p:sldId id="266" r:id="rId10"/>
    <p:sldId id="275" r:id="rId11"/>
    <p:sldId id="263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29" y="6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B2EEB-5726-47F7-A26A-10B3AD354A3B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4462BC83-156E-4228-B24D-7AAB00AF4A36}">
      <dgm:prSet/>
      <dgm:spPr/>
      <dgm:t>
        <a:bodyPr/>
        <a:lstStyle/>
        <a:p>
          <a:pPr algn="ctr" rtl="0"/>
          <a:r>
            <a:rPr lang="ru-RU" b="0" i="0" baseline="0" dirty="0" smtClean="0"/>
            <a:t>Что делает регион Ближний Восток и Северная Африка особенным?</a:t>
          </a:r>
          <a:endParaRPr lang="ru-RU" dirty="0"/>
        </a:p>
      </dgm:t>
    </dgm:pt>
    <dgm:pt modelId="{235A2EF6-1EE1-4467-8990-D7A50472C10B}" type="parTrans" cxnId="{15A81C18-A472-4E60-9E7B-444815357A64}">
      <dgm:prSet/>
      <dgm:spPr/>
      <dgm:t>
        <a:bodyPr/>
        <a:lstStyle/>
        <a:p>
          <a:endParaRPr lang="ru-RU"/>
        </a:p>
      </dgm:t>
    </dgm:pt>
    <dgm:pt modelId="{7B457B51-E6AE-4AF4-B0BD-16D57FB26C28}" type="sibTrans" cxnId="{15A81C18-A472-4E60-9E7B-444815357A64}">
      <dgm:prSet/>
      <dgm:spPr/>
      <dgm:t>
        <a:bodyPr/>
        <a:lstStyle/>
        <a:p>
          <a:endParaRPr lang="ru-RU"/>
        </a:p>
      </dgm:t>
    </dgm:pt>
    <dgm:pt modelId="{26C63900-7852-4BAF-A3E8-39CDFD2CA8A9}">
      <dgm:prSet/>
      <dgm:spPr/>
      <dgm:t>
        <a:bodyPr/>
        <a:lstStyle/>
        <a:p>
          <a:pPr algn="ctr" rtl="0"/>
          <a:r>
            <a:rPr lang="ru-RU" b="0" i="0" baseline="0" dirty="0" smtClean="0"/>
            <a:t>Как научиться его понимать? Что для этого нужно?</a:t>
          </a:r>
          <a:endParaRPr lang="ru-RU" dirty="0"/>
        </a:p>
      </dgm:t>
    </dgm:pt>
    <dgm:pt modelId="{0B1B0118-F430-4568-852F-B15D46C49ADE}" type="parTrans" cxnId="{47148C3D-102D-4DF0-9752-6ADECC7831D1}">
      <dgm:prSet/>
      <dgm:spPr/>
      <dgm:t>
        <a:bodyPr/>
        <a:lstStyle/>
        <a:p>
          <a:endParaRPr lang="ru-RU"/>
        </a:p>
      </dgm:t>
    </dgm:pt>
    <dgm:pt modelId="{55F1C556-F86C-42D4-AED8-73BA30F2CFDD}" type="sibTrans" cxnId="{47148C3D-102D-4DF0-9752-6ADECC7831D1}">
      <dgm:prSet/>
      <dgm:spPr/>
      <dgm:t>
        <a:bodyPr/>
        <a:lstStyle/>
        <a:p>
          <a:endParaRPr lang="ru-RU"/>
        </a:p>
      </dgm:t>
    </dgm:pt>
    <dgm:pt modelId="{D821344C-1BC3-4665-8D5A-4483A7769F40}">
      <dgm:prSet/>
      <dgm:spPr/>
      <dgm:t>
        <a:bodyPr/>
        <a:lstStyle/>
        <a:p>
          <a:pPr algn="ctr" rtl="0"/>
          <a:r>
            <a:rPr lang="ru-RU" b="0" i="0" baseline="0" dirty="0" smtClean="0"/>
            <a:t>Почему экономика региона – это далеко не только нефть? Что об этом надо знать? </a:t>
          </a:r>
          <a:endParaRPr lang="ru-RU" dirty="0"/>
        </a:p>
      </dgm:t>
    </dgm:pt>
    <dgm:pt modelId="{9A1C193F-0EBC-4692-A6C7-E7BEC52181E5}" type="parTrans" cxnId="{18555ED7-D76E-416E-A602-0993245499C9}">
      <dgm:prSet/>
      <dgm:spPr/>
      <dgm:t>
        <a:bodyPr/>
        <a:lstStyle/>
        <a:p>
          <a:endParaRPr lang="ru-RU"/>
        </a:p>
      </dgm:t>
    </dgm:pt>
    <dgm:pt modelId="{5E4A2642-11B1-465A-B72F-91E8F44F4C10}" type="sibTrans" cxnId="{18555ED7-D76E-416E-A602-0993245499C9}">
      <dgm:prSet/>
      <dgm:spPr/>
      <dgm:t>
        <a:bodyPr/>
        <a:lstStyle/>
        <a:p>
          <a:endParaRPr lang="ru-RU"/>
        </a:p>
      </dgm:t>
    </dgm:pt>
    <dgm:pt modelId="{DA914084-F79A-47A4-A2C2-1ED705545187}">
      <dgm:prSet/>
      <dgm:spPr/>
      <dgm:t>
        <a:bodyPr/>
        <a:lstStyle/>
        <a:p>
          <a:pPr algn="ctr" rtl="0"/>
          <a:r>
            <a:rPr lang="ru-RU" b="0" i="0" baseline="0" dirty="0" smtClean="0"/>
            <a:t>Почему в многообразии и неравенстве заключается не только слабость, но и сила этого региона? Можно ли этим научиться управлять?</a:t>
          </a:r>
          <a:endParaRPr lang="ru-RU" dirty="0"/>
        </a:p>
      </dgm:t>
    </dgm:pt>
    <dgm:pt modelId="{A62E12E8-E6E7-495A-8779-9FE7214416AC}" type="parTrans" cxnId="{09A29141-131B-498C-B06F-1DCBEE385C53}">
      <dgm:prSet/>
      <dgm:spPr/>
      <dgm:t>
        <a:bodyPr/>
        <a:lstStyle/>
        <a:p>
          <a:endParaRPr lang="ru-RU"/>
        </a:p>
      </dgm:t>
    </dgm:pt>
    <dgm:pt modelId="{EB9AE675-3F23-4DED-B73B-1FF7BE3A75DF}" type="sibTrans" cxnId="{09A29141-131B-498C-B06F-1DCBEE385C53}">
      <dgm:prSet/>
      <dgm:spPr/>
      <dgm:t>
        <a:bodyPr/>
        <a:lstStyle/>
        <a:p>
          <a:endParaRPr lang="ru-RU"/>
        </a:p>
      </dgm:t>
    </dgm:pt>
    <dgm:pt modelId="{DAD415DD-BD17-4492-8005-1D483A179A5C}">
      <dgm:prSet/>
      <dgm:spPr/>
      <dgm:t>
        <a:bodyPr/>
        <a:lstStyle/>
        <a:p>
          <a:pPr algn="ctr" rtl="0"/>
          <a:r>
            <a:rPr lang="ru-RU" b="0" i="0" baseline="0" dirty="0" smtClean="0"/>
            <a:t>Почему Ближний Восток и Северная Африка в одинаковой степени представляет собой регион колоссальных проблем и уникальных возможностей? </a:t>
          </a:r>
          <a:endParaRPr lang="ru-RU" dirty="0"/>
        </a:p>
      </dgm:t>
    </dgm:pt>
    <dgm:pt modelId="{A9622CA6-7448-46FA-B814-3F81BAFBA5C2}" type="parTrans" cxnId="{51A4DC8D-609F-4D65-A424-6C3A4C8EF9EC}">
      <dgm:prSet/>
      <dgm:spPr/>
      <dgm:t>
        <a:bodyPr/>
        <a:lstStyle/>
        <a:p>
          <a:endParaRPr lang="ru-RU"/>
        </a:p>
      </dgm:t>
    </dgm:pt>
    <dgm:pt modelId="{1FE7D52A-658B-426F-A5F6-5BE5B6FD22CE}" type="sibTrans" cxnId="{51A4DC8D-609F-4D65-A424-6C3A4C8EF9EC}">
      <dgm:prSet/>
      <dgm:spPr/>
      <dgm:t>
        <a:bodyPr/>
        <a:lstStyle/>
        <a:p>
          <a:endParaRPr lang="ru-RU"/>
        </a:p>
      </dgm:t>
    </dgm:pt>
    <dgm:pt modelId="{D2936551-B724-4223-ABF5-031CA9C49C1F}">
      <dgm:prSet/>
      <dgm:spPr/>
      <dgm:t>
        <a:bodyPr/>
        <a:lstStyle/>
        <a:p>
          <a:pPr algn="ctr" rtl="0"/>
          <a:r>
            <a:rPr lang="ru-RU" b="0" i="0" baseline="0" dirty="0" smtClean="0"/>
            <a:t>Почему вызовы и угрозы в регионе Ближний Восток и Северная Африка имеют не только региональное, но и глобальное измерение? Почему этот регион нельзя игнорировать?</a:t>
          </a:r>
          <a:endParaRPr lang="ru-RU" dirty="0"/>
        </a:p>
      </dgm:t>
    </dgm:pt>
    <dgm:pt modelId="{997DE8F9-812C-4B5A-94DF-8B096F36D8D3}" type="parTrans" cxnId="{5D6608B6-EA6A-490D-AE63-0ADF3E46927B}">
      <dgm:prSet/>
      <dgm:spPr/>
      <dgm:t>
        <a:bodyPr/>
        <a:lstStyle/>
        <a:p>
          <a:endParaRPr lang="ru-RU"/>
        </a:p>
      </dgm:t>
    </dgm:pt>
    <dgm:pt modelId="{218ECA4D-3CCA-489C-9FAA-1C9F95A14472}" type="sibTrans" cxnId="{5D6608B6-EA6A-490D-AE63-0ADF3E46927B}">
      <dgm:prSet/>
      <dgm:spPr/>
      <dgm:t>
        <a:bodyPr/>
        <a:lstStyle/>
        <a:p>
          <a:endParaRPr lang="ru-RU"/>
        </a:p>
      </dgm:t>
    </dgm:pt>
    <dgm:pt modelId="{F41342D6-0F55-4619-8071-E0B63DAC4731}">
      <dgm:prSet/>
      <dgm:spPr/>
      <dgm:t>
        <a:bodyPr/>
        <a:lstStyle/>
        <a:p>
          <a:pPr algn="ctr" rtl="0"/>
          <a:r>
            <a:rPr lang="ru-RU" b="0" i="0" baseline="0" dirty="0" smtClean="0"/>
            <a:t>Какое место регион Ближний Восток и Северная Африка занимает в мировой истории, политике, экономике и торговле сегодня, и какая роль ему уготована в будущем?</a:t>
          </a:r>
          <a:endParaRPr lang="ru-RU" dirty="0"/>
        </a:p>
      </dgm:t>
    </dgm:pt>
    <dgm:pt modelId="{B5BA5546-5D4B-4141-8D03-4D1D3DC7DE5F}" type="parTrans" cxnId="{AAEE738E-F86F-43EB-A69C-A05CFE90D835}">
      <dgm:prSet/>
      <dgm:spPr/>
      <dgm:t>
        <a:bodyPr/>
        <a:lstStyle/>
        <a:p>
          <a:endParaRPr lang="ru-RU"/>
        </a:p>
      </dgm:t>
    </dgm:pt>
    <dgm:pt modelId="{68E7EF9D-A9C0-4125-9E80-931AFABA8212}" type="sibTrans" cxnId="{AAEE738E-F86F-43EB-A69C-A05CFE90D835}">
      <dgm:prSet/>
      <dgm:spPr/>
      <dgm:t>
        <a:bodyPr/>
        <a:lstStyle/>
        <a:p>
          <a:endParaRPr lang="ru-RU"/>
        </a:p>
      </dgm:t>
    </dgm:pt>
    <dgm:pt modelId="{944A1609-8AB1-4D5B-96D4-F562CB84FF10}" type="pres">
      <dgm:prSet presAssocID="{C0AB2EEB-5726-47F7-A26A-10B3AD354A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20B70D-8099-41B0-A624-A6B8F4E45847}" type="pres">
      <dgm:prSet presAssocID="{4462BC83-156E-4228-B24D-7AAB00AF4A3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3ACBD-FCF7-458F-A84B-C41A59710832}" type="pres">
      <dgm:prSet presAssocID="{7B457B51-E6AE-4AF4-B0BD-16D57FB26C28}" presName="spacer" presStyleCnt="0"/>
      <dgm:spPr/>
    </dgm:pt>
    <dgm:pt modelId="{DF549261-4432-445D-9607-648B2890B0B0}" type="pres">
      <dgm:prSet presAssocID="{26C63900-7852-4BAF-A3E8-39CDFD2CA8A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1F420-52E2-4746-8CFF-4341BB2471AF}" type="pres">
      <dgm:prSet presAssocID="{55F1C556-F86C-42D4-AED8-73BA30F2CFDD}" presName="spacer" presStyleCnt="0"/>
      <dgm:spPr/>
    </dgm:pt>
    <dgm:pt modelId="{1C6B4FD7-2DF4-4392-90B2-8456271B9715}" type="pres">
      <dgm:prSet presAssocID="{D821344C-1BC3-4665-8D5A-4483A7769F4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95159-D93A-408B-ACFE-6D4DD4AC3FEC}" type="pres">
      <dgm:prSet presAssocID="{5E4A2642-11B1-465A-B72F-91E8F44F4C10}" presName="spacer" presStyleCnt="0"/>
      <dgm:spPr/>
    </dgm:pt>
    <dgm:pt modelId="{F411D03B-F3FB-44FE-A39D-E653F445A1A0}" type="pres">
      <dgm:prSet presAssocID="{DA914084-F79A-47A4-A2C2-1ED70554518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42F7F-AA3F-4A9D-B600-05A37ABE725D}" type="pres">
      <dgm:prSet presAssocID="{EB9AE675-3F23-4DED-B73B-1FF7BE3A75DF}" presName="spacer" presStyleCnt="0"/>
      <dgm:spPr/>
    </dgm:pt>
    <dgm:pt modelId="{AFC631B3-8D5E-41F9-A4E4-C532BA5E2C30}" type="pres">
      <dgm:prSet presAssocID="{DAD415DD-BD17-4492-8005-1D483A179A5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A7DA1-C533-45B9-8447-E33E5EDB0407}" type="pres">
      <dgm:prSet presAssocID="{1FE7D52A-658B-426F-A5F6-5BE5B6FD22CE}" presName="spacer" presStyleCnt="0"/>
      <dgm:spPr/>
    </dgm:pt>
    <dgm:pt modelId="{884324BF-7369-4818-956D-A8D15C74BC36}" type="pres">
      <dgm:prSet presAssocID="{D2936551-B724-4223-ABF5-031CA9C49C1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F3B13-5C46-4575-AA31-DD6349EC62B8}" type="pres">
      <dgm:prSet presAssocID="{218ECA4D-3CCA-489C-9FAA-1C9F95A14472}" presName="spacer" presStyleCnt="0"/>
      <dgm:spPr/>
    </dgm:pt>
    <dgm:pt modelId="{853959FF-A1B2-48FA-815F-8AC9857981E8}" type="pres">
      <dgm:prSet presAssocID="{F41342D6-0F55-4619-8071-E0B63DAC473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EF19D7-DE0D-40FF-A6F3-9EE69C3E4446}" type="presOf" srcId="{DAD415DD-BD17-4492-8005-1D483A179A5C}" destId="{AFC631B3-8D5E-41F9-A4E4-C532BA5E2C30}" srcOrd="0" destOrd="0" presId="urn:microsoft.com/office/officeart/2005/8/layout/vList2"/>
    <dgm:cxn modelId="{5D6608B6-EA6A-490D-AE63-0ADF3E46927B}" srcId="{C0AB2EEB-5726-47F7-A26A-10B3AD354A3B}" destId="{D2936551-B724-4223-ABF5-031CA9C49C1F}" srcOrd="5" destOrd="0" parTransId="{997DE8F9-812C-4B5A-94DF-8B096F36D8D3}" sibTransId="{218ECA4D-3CCA-489C-9FAA-1C9F95A14472}"/>
    <dgm:cxn modelId="{18555ED7-D76E-416E-A602-0993245499C9}" srcId="{C0AB2EEB-5726-47F7-A26A-10B3AD354A3B}" destId="{D821344C-1BC3-4665-8D5A-4483A7769F40}" srcOrd="2" destOrd="0" parTransId="{9A1C193F-0EBC-4692-A6C7-E7BEC52181E5}" sibTransId="{5E4A2642-11B1-465A-B72F-91E8F44F4C10}"/>
    <dgm:cxn modelId="{EC528849-21FB-461F-B62F-BA411F89A772}" type="presOf" srcId="{C0AB2EEB-5726-47F7-A26A-10B3AD354A3B}" destId="{944A1609-8AB1-4D5B-96D4-F562CB84FF10}" srcOrd="0" destOrd="0" presId="urn:microsoft.com/office/officeart/2005/8/layout/vList2"/>
    <dgm:cxn modelId="{09A29141-131B-498C-B06F-1DCBEE385C53}" srcId="{C0AB2EEB-5726-47F7-A26A-10B3AD354A3B}" destId="{DA914084-F79A-47A4-A2C2-1ED705545187}" srcOrd="3" destOrd="0" parTransId="{A62E12E8-E6E7-495A-8779-9FE7214416AC}" sibTransId="{EB9AE675-3F23-4DED-B73B-1FF7BE3A75DF}"/>
    <dgm:cxn modelId="{51A4DC8D-609F-4D65-A424-6C3A4C8EF9EC}" srcId="{C0AB2EEB-5726-47F7-A26A-10B3AD354A3B}" destId="{DAD415DD-BD17-4492-8005-1D483A179A5C}" srcOrd="4" destOrd="0" parTransId="{A9622CA6-7448-46FA-B814-3F81BAFBA5C2}" sibTransId="{1FE7D52A-658B-426F-A5F6-5BE5B6FD22CE}"/>
    <dgm:cxn modelId="{9B7C0273-6430-4FB5-9DD8-2B205D51EAAD}" type="presOf" srcId="{4462BC83-156E-4228-B24D-7AAB00AF4A36}" destId="{7020B70D-8099-41B0-A624-A6B8F4E45847}" srcOrd="0" destOrd="0" presId="urn:microsoft.com/office/officeart/2005/8/layout/vList2"/>
    <dgm:cxn modelId="{BD231561-28DD-452B-B83B-27C8B2AAF055}" type="presOf" srcId="{DA914084-F79A-47A4-A2C2-1ED705545187}" destId="{F411D03B-F3FB-44FE-A39D-E653F445A1A0}" srcOrd="0" destOrd="0" presId="urn:microsoft.com/office/officeart/2005/8/layout/vList2"/>
    <dgm:cxn modelId="{AAEE738E-F86F-43EB-A69C-A05CFE90D835}" srcId="{C0AB2EEB-5726-47F7-A26A-10B3AD354A3B}" destId="{F41342D6-0F55-4619-8071-E0B63DAC4731}" srcOrd="6" destOrd="0" parTransId="{B5BA5546-5D4B-4141-8D03-4D1D3DC7DE5F}" sibTransId="{68E7EF9D-A9C0-4125-9E80-931AFABA8212}"/>
    <dgm:cxn modelId="{47148C3D-102D-4DF0-9752-6ADECC7831D1}" srcId="{C0AB2EEB-5726-47F7-A26A-10B3AD354A3B}" destId="{26C63900-7852-4BAF-A3E8-39CDFD2CA8A9}" srcOrd="1" destOrd="0" parTransId="{0B1B0118-F430-4568-852F-B15D46C49ADE}" sibTransId="{55F1C556-F86C-42D4-AED8-73BA30F2CFDD}"/>
    <dgm:cxn modelId="{847D18F1-7AC2-4BBD-8A8D-450069AC29D7}" type="presOf" srcId="{26C63900-7852-4BAF-A3E8-39CDFD2CA8A9}" destId="{DF549261-4432-445D-9607-648B2890B0B0}" srcOrd="0" destOrd="0" presId="urn:microsoft.com/office/officeart/2005/8/layout/vList2"/>
    <dgm:cxn modelId="{CBDCD77E-187A-4EB5-B4D5-48181525377C}" type="presOf" srcId="{F41342D6-0F55-4619-8071-E0B63DAC4731}" destId="{853959FF-A1B2-48FA-815F-8AC9857981E8}" srcOrd="0" destOrd="0" presId="urn:microsoft.com/office/officeart/2005/8/layout/vList2"/>
    <dgm:cxn modelId="{DAE12A36-4AED-46A7-883E-2C1414C9AFD0}" type="presOf" srcId="{D2936551-B724-4223-ABF5-031CA9C49C1F}" destId="{884324BF-7369-4818-956D-A8D15C74BC36}" srcOrd="0" destOrd="0" presId="urn:microsoft.com/office/officeart/2005/8/layout/vList2"/>
    <dgm:cxn modelId="{6ED402CC-AE4B-4272-ACC6-3352BFEEB74E}" type="presOf" srcId="{D821344C-1BC3-4665-8D5A-4483A7769F40}" destId="{1C6B4FD7-2DF4-4392-90B2-8456271B9715}" srcOrd="0" destOrd="0" presId="urn:microsoft.com/office/officeart/2005/8/layout/vList2"/>
    <dgm:cxn modelId="{15A81C18-A472-4E60-9E7B-444815357A64}" srcId="{C0AB2EEB-5726-47F7-A26A-10B3AD354A3B}" destId="{4462BC83-156E-4228-B24D-7AAB00AF4A36}" srcOrd="0" destOrd="0" parTransId="{235A2EF6-1EE1-4467-8990-D7A50472C10B}" sibTransId="{7B457B51-E6AE-4AF4-B0BD-16D57FB26C28}"/>
    <dgm:cxn modelId="{7E87527C-ACFE-4353-A718-CC9AD2FC07BB}" type="presParOf" srcId="{944A1609-8AB1-4D5B-96D4-F562CB84FF10}" destId="{7020B70D-8099-41B0-A624-A6B8F4E45847}" srcOrd="0" destOrd="0" presId="urn:microsoft.com/office/officeart/2005/8/layout/vList2"/>
    <dgm:cxn modelId="{AE43C8FB-B75E-4BFF-A48B-13DF636F4F91}" type="presParOf" srcId="{944A1609-8AB1-4D5B-96D4-F562CB84FF10}" destId="{29B3ACBD-FCF7-458F-A84B-C41A59710832}" srcOrd="1" destOrd="0" presId="urn:microsoft.com/office/officeart/2005/8/layout/vList2"/>
    <dgm:cxn modelId="{4A079EC0-1F53-4D30-BF4E-F02C45AA5D47}" type="presParOf" srcId="{944A1609-8AB1-4D5B-96D4-F562CB84FF10}" destId="{DF549261-4432-445D-9607-648B2890B0B0}" srcOrd="2" destOrd="0" presId="urn:microsoft.com/office/officeart/2005/8/layout/vList2"/>
    <dgm:cxn modelId="{F1B1C4F2-2F52-4831-B748-F9A82B27F6DE}" type="presParOf" srcId="{944A1609-8AB1-4D5B-96D4-F562CB84FF10}" destId="{1A91F420-52E2-4746-8CFF-4341BB2471AF}" srcOrd="3" destOrd="0" presId="urn:microsoft.com/office/officeart/2005/8/layout/vList2"/>
    <dgm:cxn modelId="{497BC392-45D6-4980-811F-D51E5E5AE166}" type="presParOf" srcId="{944A1609-8AB1-4D5B-96D4-F562CB84FF10}" destId="{1C6B4FD7-2DF4-4392-90B2-8456271B9715}" srcOrd="4" destOrd="0" presId="urn:microsoft.com/office/officeart/2005/8/layout/vList2"/>
    <dgm:cxn modelId="{B43A892C-FDB0-482F-A1DD-84D4B49736EA}" type="presParOf" srcId="{944A1609-8AB1-4D5B-96D4-F562CB84FF10}" destId="{78895159-D93A-408B-ACFE-6D4DD4AC3FEC}" srcOrd="5" destOrd="0" presId="urn:microsoft.com/office/officeart/2005/8/layout/vList2"/>
    <dgm:cxn modelId="{C37C5AB8-A124-422F-BD3A-C6016456D084}" type="presParOf" srcId="{944A1609-8AB1-4D5B-96D4-F562CB84FF10}" destId="{F411D03B-F3FB-44FE-A39D-E653F445A1A0}" srcOrd="6" destOrd="0" presId="urn:microsoft.com/office/officeart/2005/8/layout/vList2"/>
    <dgm:cxn modelId="{D97EE4CC-DE91-4946-A58E-FE1DD140B22E}" type="presParOf" srcId="{944A1609-8AB1-4D5B-96D4-F562CB84FF10}" destId="{9B142F7F-AA3F-4A9D-B600-05A37ABE725D}" srcOrd="7" destOrd="0" presId="urn:microsoft.com/office/officeart/2005/8/layout/vList2"/>
    <dgm:cxn modelId="{2AC97F48-0652-4488-9EB9-F8202A329AE0}" type="presParOf" srcId="{944A1609-8AB1-4D5B-96D4-F562CB84FF10}" destId="{AFC631B3-8D5E-41F9-A4E4-C532BA5E2C30}" srcOrd="8" destOrd="0" presId="urn:microsoft.com/office/officeart/2005/8/layout/vList2"/>
    <dgm:cxn modelId="{15D09F40-6768-4098-BF2D-84FEFA0481F6}" type="presParOf" srcId="{944A1609-8AB1-4D5B-96D4-F562CB84FF10}" destId="{FFAA7DA1-C533-45B9-8447-E33E5EDB0407}" srcOrd="9" destOrd="0" presId="urn:microsoft.com/office/officeart/2005/8/layout/vList2"/>
    <dgm:cxn modelId="{F22DBC7D-92BF-401D-B3F9-7D3A9103F233}" type="presParOf" srcId="{944A1609-8AB1-4D5B-96D4-F562CB84FF10}" destId="{884324BF-7369-4818-956D-A8D15C74BC36}" srcOrd="10" destOrd="0" presId="urn:microsoft.com/office/officeart/2005/8/layout/vList2"/>
    <dgm:cxn modelId="{4B04401A-E1F7-49FD-BA2D-6301F87376D0}" type="presParOf" srcId="{944A1609-8AB1-4D5B-96D4-F562CB84FF10}" destId="{4F0F3B13-5C46-4575-AA31-DD6349EC62B8}" srcOrd="11" destOrd="0" presId="urn:microsoft.com/office/officeart/2005/8/layout/vList2"/>
    <dgm:cxn modelId="{5216F62D-E7E2-4DC4-8447-D6ED7026EE41}" type="presParOf" srcId="{944A1609-8AB1-4D5B-96D4-F562CB84FF10}" destId="{853959FF-A1B2-48FA-815F-8AC9857981E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5C3EA-91CC-442B-AC5C-FF70865D7A6B}" type="doc">
      <dgm:prSet loTypeId="urn:microsoft.com/office/officeart/2005/8/layout/matrix3" loCatId="matrix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0BF7AF4-6AFA-47C0-9EE2-A340ABA4A7F1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и политическая география Ближнего Востока и Северной Африки</a:t>
          </a:r>
        </a:p>
      </dgm:t>
    </dgm:pt>
    <dgm:pt modelId="{48974D79-AF6D-47CC-87A7-A1D8D9F2AD31}" type="parTrans" cxnId="{0C0DAB2F-99E3-4F3E-A7D0-D9A5E35EE674}">
      <dgm:prSet/>
      <dgm:spPr/>
      <dgm:t>
        <a:bodyPr/>
        <a:lstStyle/>
        <a:p>
          <a:endParaRPr lang="ru-RU"/>
        </a:p>
      </dgm:t>
    </dgm:pt>
    <dgm:pt modelId="{491F4468-7513-4662-A2AB-87DB9FB12BD9}" type="sibTrans" cxnId="{0C0DAB2F-99E3-4F3E-A7D0-D9A5E35EE674}">
      <dgm:prSet/>
      <dgm:spPr/>
      <dgm:t>
        <a:bodyPr/>
        <a:lstStyle/>
        <a:p>
          <a:endParaRPr lang="ru-RU"/>
        </a:p>
      </dgm:t>
    </dgm:pt>
    <dgm:pt modelId="{5B70BB11-A779-45F0-838D-384FD01F430C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 стран Ближнего Востока и Северной Африки</a:t>
          </a:r>
        </a:p>
        <a:p>
          <a:endParaRPr lang="ru-RU" dirty="0"/>
        </a:p>
      </dgm:t>
    </dgm:pt>
    <dgm:pt modelId="{F8F48940-DD32-41C4-8B6A-A0B6F957B0B1}" type="parTrans" cxnId="{0BA42E86-458B-416B-A5EC-6B31CE8D6371}">
      <dgm:prSet/>
      <dgm:spPr/>
      <dgm:t>
        <a:bodyPr/>
        <a:lstStyle/>
        <a:p>
          <a:endParaRPr lang="ru-RU"/>
        </a:p>
      </dgm:t>
    </dgm:pt>
    <dgm:pt modelId="{55502DC9-B6A1-45E1-B21E-86FC4091C9F9}" type="sibTrans" cxnId="{0BA42E86-458B-416B-A5EC-6B31CE8D6371}">
      <dgm:prSet/>
      <dgm:spPr/>
      <dgm:t>
        <a:bodyPr/>
        <a:lstStyle/>
        <a:p>
          <a:endParaRPr lang="ru-RU"/>
        </a:p>
      </dgm:t>
    </dgm:pt>
    <dgm:pt modelId="{815EEF94-3307-47A7-BFE0-174BCDB24A81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международных отношений и конфликты в регионе Ближнего Востока и Северной Африки</a:t>
          </a:r>
        </a:p>
        <a:p>
          <a:endParaRPr lang="ru-RU" dirty="0"/>
        </a:p>
      </dgm:t>
    </dgm:pt>
    <dgm:pt modelId="{230243FC-6D11-49BD-AB68-F3D7BB86408E}" type="parTrans" cxnId="{7B31398E-18D2-4FB8-B016-B2D12793B8AE}">
      <dgm:prSet/>
      <dgm:spPr/>
      <dgm:t>
        <a:bodyPr/>
        <a:lstStyle/>
        <a:p>
          <a:endParaRPr lang="ru-RU"/>
        </a:p>
      </dgm:t>
    </dgm:pt>
    <dgm:pt modelId="{01943BEB-D3CC-45C2-8020-D4546ACDAC48}" type="sibTrans" cxnId="{7B31398E-18D2-4FB8-B016-B2D12793B8AE}">
      <dgm:prSet/>
      <dgm:spPr/>
      <dgm:t>
        <a:bodyPr/>
        <a:lstStyle/>
        <a:p>
          <a:endParaRPr lang="ru-RU"/>
        </a:p>
      </dgm:t>
    </dgm:pt>
    <dgm:pt modelId="{361CC285-E0C2-4BDF-9761-1CA06A94A66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Политические системы и политические культуры стран Ближнего Востока и Северной Африки</a:t>
          </a:r>
        </a:p>
        <a:p>
          <a:endParaRPr lang="ru-RU" dirty="0"/>
        </a:p>
      </dgm:t>
    </dgm:pt>
    <dgm:pt modelId="{14012290-C07B-41DE-806D-F7F6B1500532}" type="parTrans" cxnId="{2D6A292A-3133-4BF3-8A45-9A6C480A1A48}">
      <dgm:prSet/>
      <dgm:spPr/>
      <dgm:t>
        <a:bodyPr/>
        <a:lstStyle/>
        <a:p>
          <a:endParaRPr lang="ru-RU"/>
        </a:p>
      </dgm:t>
    </dgm:pt>
    <dgm:pt modelId="{5C85CC38-CA9A-49A2-ACFA-721CBEB5DB55}" type="sibTrans" cxnId="{2D6A292A-3133-4BF3-8A45-9A6C480A1A48}">
      <dgm:prSet/>
      <dgm:spPr/>
      <dgm:t>
        <a:bodyPr/>
        <a:lstStyle/>
        <a:p>
          <a:endParaRPr lang="ru-RU"/>
        </a:p>
      </dgm:t>
    </dgm:pt>
    <dgm:pt modelId="{2ACDCA9E-8B86-4791-B27B-5FF45AE85D0B}" type="pres">
      <dgm:prSet presAssocID="{8EA5C3EA-91CC-442B-AC5C-FF70865D7A6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C7A9F1-6438-4D15-BBED-EAF82E71A800}" type="pres">
      <dgm:prSet presAssocID="{8EA5C3EA-91CC-442B-AC5C-FF70865D7A6B}" presName="diamond" presStyleLbl="bgShp" presStyleIdx="0" presStyleCnt="1" custLinFactNeighborY="-1641"/>
      <dgm:spPr>
        <a:solidFill>
          <a:srgbClr val="002060"/>
        </a:solidFill>
      </dgm:spPr>
    </dgm:pt>
    <dgm:pt modelId="{EAA64062-A276-4E77-9506-BC7453285E41}" type="pres">
      <dgm:prSet presAssocID="{8EA5C3EA-91CC-442B-AC5C-FF70865D7A6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1A3DE-0519-4271-9B00-64B69FB9A10B}" type="pres">
      <dgm:prSet presAssocID="{8EA5C3EA-91CC-442B-AC5C-FF70865D7A6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B82CD-634F-4995-9B2A-D21CB416CFE0}" type="pres">
      <dgm:prSet presAssocID="{8EA5C3EA-91CC-442B-AC5C-FF70865D7A6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97E98-4600-4203-B230-4E333C845530}" type="pres">
      <dgm:prSet presAssocID="{8EA5C3EA-91CC-442B-AC5C-FF70865D7A6B}" presName="quad4" presStyleLbl="node1" presStyleIdx="3" presStyleCnt="4" custLinFactNeighborX="-1659" custLinFactNeighborY="-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6E93A-BD11-497D-AEFB-D8AA3145CAB0}" type="presOf" srcId="{361CC285-E0C2-4BDF-9761-1CA06A94A663}" destId="{DD897E98-4600-4203-B230-4E333C845530}" srcOrd="0" destOrd="0" presId="urn:microsoft.com/office/officeart/2005/8/layout/matrix3"/>
    <dgm:cxn modelId="{7B31398E-18D2-4FB8-B016-B2D12793B8AE}" srcId="{8EA5C3EA-91CC-442B-AC5C-FF70865D7A6B}" destId="{815EEF94-3307-47A7-BFE0-174BCDB24A81}" srcOrd="2" destOrd="0" parTransId="{230243FC-6D11-49BD-AB68-F3D7BB86408E}" sibTransId="{01943BEB-D3CC-45C2-8020-D4546ACDAC48}"/>
    <dgm:cxn modelId="{6C25C533-2B22-4473-BEC4-C9A740AEF93F}" type="presOf" srcId="{00BF7AF4-6AFA-47C0-9EE2-A340ABA4A7F1}" destId="{EAA64062-A276-4E77-9506-BC7453285E41}" srcOrd="0" destOrd="0" presId="urn:microsoft.com/office/officeart/2005/8/layout/matrix3"/>
    <dgm:cxn modelId="{0D66CE19-910F-4C0E-9561-85C1B3B282B7}" type="presOf" srcId="{815EEF94-3307-47A7-BFE0-174BCDB24A81}" destId="{46DB82CD-634F-4995-9B2A-D21CB416CFE0}" srcOrd="0" destOrd="0" presId="urn:microsoft.com/office/officeart/2005/8/layout/matrix3"/>
    <dgm:cxn modelId="{8E65A29C-A1DE-4E67-8E4D-069BC314E691}" type="presOf" srcId="{5B70BB11-A779-45F0-838D-384FD01F430C}" destId="{19D1A3DE-0519-4271-9B00-64B69FB9A10B}" srcOrd="0" destOrd="0" presId="urn:microsoft.com/office/officeart/2005/8/layout/matrix3"/>
    <dgm:cxn modelId="{0C0DAB2F-99E3-4F3E-A7D0-D9A5E35EE674}" srcId="{8EA5C3EA-91CC-442B-AC5C-FF70865D7A6B}" destId="{00BF7AF4-6AFA-47C0-9EE2-A340ABA4A7F1}" srcOrd="0" destOrd="0" parTransId="{48974D79-AF6D-47CC-87A7-A1D8D9F2AD31}" sibTransId="{491F4468-7513-4662-A2AB-87DB9FB12BD9}"/>
    <dgm:cxn modelId="{0BA42E86-458B-416B-A5EC-6B31CE8D6371}" srcId="{8EA5C3EA-91CC-442B-AC5C-FF70865D7A6B}" destId="{5B70BB11-A779-45F0-838D-384FD01F430C}" srcOrd="1" destOrd="0" parTransId="{F8F48940-DD32-41C4-8B6A-A0B6F957B0B1}" sibTransId="{55502DC9-B6A1-45E1-B21E-86FC4091C9F9}"/>
    <dgm:cxn modelId="{2D6A292A-3133-4BF3-8A45-9A6C480A1A48}" srcId="{8EA5C3EA-91CC-442B-AC5C-FF70865D7A6B}" destId="{361CC285-E0C2-4BDF-9761-1CA06A94A663}" srcOrd="3" destOrd="0" parTransId="{14012290-C07B-41DE-806D-F7F6B1500532}" sibTransId="{5C85CC38-CA9A-49A2-ACFA-721CBEB5DB55}"/>
    <dgm:cxn modelId="{DE850F6C-D1DE-47D3-9337-627F70A39A1B}" type="presOf" srcId="{8EA5C3EA-91CC-442B-AC5C-FF70865D7A6B}" destId="{2ACDCA9E-8B86-4791-B27B-5FF45AE85D0B}" srcOrd="0" destOrd="0" presId="urn:microsoft.com/office/officeart/2005/8/layout/matrix3"/>
    <dgm:cxn modelId="{59719625-0926-443D-BB0D-3C8E7FE7A657}" type="presParOf" srcId="{2ACDCA9E-8B86-4791-B27B-5FF45AE85D0B}" destId="{1DC7A9F1-6438-4D15-BBED-EAF82E71A800}" srcOrd="0" destOrd="0" presId="urn:microsoft.com/office/officeart/2005/8/layout/matrix3"/>
    <dgm:cxn modelId="{038954CD-54EE-48ED-AAFC-8936D3D8F347}" type="presParOf" srcId="{2ACDCA9E-8B86-4791-B27B-5FF45AE85D0B}" destId="{EAA64062-A276-4E77-9506-BC7453285E41}" srcOrd="1" destOrd="0" presId="urn:microsoft.com/office/officeart/2005/8/layout/matrix3"/>
    <dgm:cxn modelId="{83AB3174-EC35-446F-BF0B-61998BE1D873}" type="presParOf" srcId="{2ACDCA9E-8B86-4791-B27B-5FF45AE85D0B}" destId="{19D1A3DE-0519-4271-9B00-64B69FB9A10B}" srcOrd="2" destOrd="0" presId="urn:microsoft.com/office/officeart/2005/8/layout/matrix3"/>
    <dgm:cxn modelId="{426E72FF-27E3-495F-8E95-572F355F1A61}" type="presParOf" srcId="{2ACDCA9E-8B86-4791-B27B-5FF45AE85D0B}" destId="{46DB82CD-634F-4995-9B2A-D21CB416CFE0}" srcOrd="3" destOrd="0" presId="urn:microsoft.com/office/officeart/2005/8/layout/matrix3"/>
    <dgm:cxn modelId="{4CC97490-4575-4E49-9B0C-00CACD297932}" type="presParOf" srcId="{2ACDCA9E-8B86-4791-B27B-5FF45AE85D0B}" destId="{DD897E98-4600-4203-B230-4E333C845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0B70D-8099-41B0-A624-A6B8F4E45847}">
      <dsp:nvSpPr>
        <dsp:cNvPr id="0" name=""/>
        <dsp:cNvSpPr/>
      </dsp:nvSpPr>
      <dsp:spPr>
        <a:xfrm>
          <a:off x="0" y="1426329"/>
          <a:ext cx="13825536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Что делает регион Ближний Восток и Северная Африка особенным?</a:t>
          </a:r>
          <a:endParaRPr lang="ru-RU" sz="3000" kern="1200" dirty="0"/>
        </a:p>
      </dsp:txBody>
      <dsp:txXfrm>
        <a:off x="55687" y="1482016"/>
        <a:ext cx="13714162" cy="1029376"/>
      </dsp:txXfrm>
    </dsp:sp>
    <dsp:sp modelId="{DF549261-4432-445D-9607-648B2890B0B0}">
      <dsp:nvSpPr>
        <dsp:cNvPr id="0" name=""/>
        <dsp:cNvSpPr/>
      </dsp:nvSpPr>
      <dsp:spPr>
        <a:xfrm>
          <a:off x="0" y="2653479"/>
          <a:ext cx="13825536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Как научиться его понимать? Что для этого нужно?</a:t>
          </a:r>
          <a:endParaRPr lang="ru-RU" sz="3000" kern="1200" dirty="0"/>
        </a:p>
      </dsp:txBody>
      <dsp:txXfrm>
        <a:off x="55687" y="2709166"/>
        <a:ext cx="13714162" cy="1029376"/>
      </dsp:txXfrm>
    </dsp:sp>
    <dsp:sp modelId="{1C6B4FD7-2DF4-4392-90B2-8456271B9715}">
      <dsp:nvSpPr>
        <dsp:cNvPr id="0" name=""/>
        <dsp:cNvSpPr/>
      </dsp:nvSpPr>
      <dsp:spPr>
        <a:xfrm>
          <a:off x="0" y="3880629"/>
          <a:ext cx="13825536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Почему экономика региона – это далеко не только нефть? Что об этом надо знать? </a:t>
          </a:r>
          <a:endParaRPr lang="ru-RU" sz="3000" kern="1200" dirty="0"/>
        </a:p>
      </dsp:txBody>
      <dsp:txXfrm>
        <a:off x="55687" y="3936316"/>
        <a:ext cx="13714162" cy="1029376"/>
      </dsp:txXfrm>
    </dsp:sp>
    <dsp:sp modelId="{F411D03B-F3FB-44FE-A39D-E653F445A1A0}">
      <dsp:nvSpPr>
        <dsp:cNvPr id="0" name=""/>
        <dsp:cNvSpPr/>
      </dsp:nvSpPr>
      <dsp:spPr>
        <a:xfrm>
          <a:off x="0" y="5107779"/>
          <a:ext cx="13825536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Почему в многообразии и неравенстве заключается не только слабость, но и сила этого региона? Можно ли этим научиться управлять?</a:t>
          </a:r>
          <a:endParaRPr lang="ru-RU" sz="3000" kern="1200" dirty="0"/>
        </a:p>
      </dsp:txBody>
      <dsp:txXfrm>
        <a:off x="55687" y="5163466"/>
        <a:ext cx="13714162" cy="1029376"/>
      </dsp:txXfrm>
    </dsp:sp>
    <dsp:sp modelId="{AFC631B3-8D5E-41F9-A4E4-C532BA5E2C30}">
      <dsp:nvSpPr>
        <dsp:cNvPr id="0" name=""/>
        <dsp:cNvSpPr/>
      </dsp:nvSpPr>
      <dsp:spPr>
        <a:xfrm>
          <a:off x="0" y="6334929"/>
          <a:ext cx="13825536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Почему Ближний Восток и Северная Африка в одинаковой степени представляет собой регион колоссальных проблем и уникальных возможностей? </a:t>
          </a:r>
          <a:endParaRPr lang="ru-RU" sz="3000" kern="1200" dirty="0"/>
        </a:p>
      </dsp:txBody>
      <dsp:txXfrm>
        <a:off x="55687" y="6390616"/>
        <a:ext cx="13714162" cy="1029376"/>
      </dsp:txXfrm>
    </dsp:sp>
    <dsp:sp modelId="{884324BF-7369-4818-956D-A8D15C74BC36}">
      <dsp:nvSpPr>
        <dsp:cNvPr id="0" name=""/>
        <dsp:cNvSpPr/>
      </dsp:nvSpPr>
      <dsp:spPr>
        <a:xfrm>
          <a:off x="0" y="7562079"/>
          <a:ext cx="13825536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Почему вызовы и угрозы в регионе Ближний Восток и Северная Африка имеют не только региональное, но и глобальное измерение? Почему этот регион нельзя игнорировать?</a:t>
          </a:r>
          <a:endParaRPr lang="ru-RU" sz="3000" kern="1200" dirty="0"/>
        </a:p>
      </dsp:txBody>
      <dsp:txXfrm>
        <a:off x="55687" y="7617766"/>
        <a:ext cx="13714162" cy="1029376"/>
      </dsp:txXfrm>
    </dsp:sp>
    <dsp:sp modelId="{853959FF-A1B2-48FA-815F-8AC9857981E8}">
      <dsp:nvSpPr>
        <dsp:cNvPr id="0" name=""/>
        <dsp:cNvSpPr/>
      </dsp:nvSpPr>
      <dsp:spPr>
        <a:xfrm>
          <a:off x="0" y="8789229"/>
          <a:ext cx="13825536" cy="1140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Какое место регион Ближний Восток и Северная Африка занимает в мировой истории, политике, экономике и торговле сегодня, и какая роль ему уготована в будущем?</a:t>
          </a:r>
          <a:endParaRPr lang="ru-RU" sz="3000" kern="1200" dirty="0"/>
        </a:p>
      </dsp:txBody>
      <dsp:txXfrm>
        <a:off x="55687" y="8844916"/>
        <a:ext cx="13714162" cy="1029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A9F1-6438-4D15-BBED-EAF82E71A800}">
      <dsp:nvSpPr>
        <dsp:cNvPr id="0" name=""/>
        <dsp:cNvSpPr/>
      </dsp:nvSpPr>
      <dsp:spPr>
        <a:xfrm>
          <a:off x="2769251" y="0"/>
          <a:ext cx="11095344" cy="11095344"/>
        </a:xfrm>
        <a:prstGeom prst="diamond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A64062-A276-4E77-9506-BC7453285E41}">
      <dsp:nvSpPr>
        <dsp:cNvPr id="0" name=""/>
        <dsp:cNvSpPr/>
      </dsp:nvSpPr>
      <dsp:spPr>
        <a:xfrm>
          <a:off x="3823309" y="1054057"/>
          <a:ext cx="4327184" cy="432718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и политическая география Ближнего Востока и Северной Африки</a:t>
          </a:r>
        </a:p>
      </dsp:txBody>
      <dsp:txXfrm>
        <a:off x="4034545" y="1265293"/>
        <a:ext cx="3904712" cy="3904712"/>
      </dsp:txXfrm>
    </dsp:sp>
    <dsp:sp modelId="{19D1A3DE-0519-4271-9B00-64B69FB9A10B}">
      <dsp:nvSpPr>
        <dsp:cNvPr id="0" name=""/>
        <dsp:cNvSpPr/>
      </dsp:nvSpPr>
      <dsp:spPr>
        <a:xfrm>
          <a:off x="8483354" y="1054057"/>
          <a:ext cx="4327184" cy="43271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 стран Ближнего Востока и Северной Африки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8694590" y="1265293"/>
        <a:ext cx="3904712" cy="3904712"/>
      </dsp:txXfrm>
    </dsp:sp>
    <dsp:sp modelId="{46DB82CD-634F-4995-9B2A-D21CB416CFE0}">
      <dsp:nvSpPr>
        <dsp:cNvPr id="0" name=""/>
        <dsp:cNvSpPr/>
      </dsp:nvSpPr>
      <dsp:spPr>
        <a:xfrm>
          <a:off x="3823309" y="5714102"/>
          <a:ext cx="4327184" cy="432718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международных отношений и конфликты в регионе Ближнего Востока и Северной Африки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4034545" y="5925338"/>
        <a:ext cx="3904712" cy="3904712"/>
      </dsp:txXfrm>
    </dsp:sp>
    <dsp:sp modelId="{DD897E98-4600-4203-B230-4E333C845530}">
      <dsp:nvSpPr>
        <dsp:cNvPr id="0" name=""/>
        <dsp:cNvSpPr/>
      </dsp:nvSpPr>
      <dsp:spPr>
        <a:xfrm>
          <a:off x="8411566" y="5696793"/>
          <a:ext cx="4327184" cy="43271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Политические системы и политические культуры стран Ближнего Востока и Северной Африки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8622802" y="5908029"/>
        <a:ext cx="3904712" cy="390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8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48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09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03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54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0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9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10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f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jfif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6287344" y="5201816"/>
            <a:ext cx="16273808" cy="239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Ближний </a:t>
            </a:r>
            <a:r>
              <a:rPr lang="ru-RU" dirty="0"/>
              <a:t>Восток и Северная Африка: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экономика</a:t>
            </a:r>
            <a:r>
              <a:rPr lang="ru-RU" dirty="0"/>
              <a:t>, политика, безопасность </a:t>
            </a: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6420764" y="1527714"/>
            <a:ext cx="10835725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Департамент зарубежного регионоведения</a:t>
            </a:r>
            <a:br>
              <a:rPr lang="ru-RU" dirty="0" smtClean="0"/>
            </a:br>
            <a:r>
              <a:rPr lang="ru-RU" dirty="0" smtClean="0"/>
              <a:t>Факультет мировой экономики и мировой политики</a:t>
            </a: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 err="1" smtClean="0"/>
              <a:t>Москва</a:t>
            </a:r>
            <a:endParaRPr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Название подразделения,  лаборатории, факультета и т.д."/>
          <p:cNvSpPr txBox="1"/>
          <p:nvPr/>
        </p:nvSpPr>
        <p:spPr>
          <a:xfrm>
            <a:off x="6791400" y="8414877"/>
            <a:ext cx="10835725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МАЙНОР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Что Вы сможете узнать? 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598712" y="2868045"/>
            <a:ext cx="232585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изучать Ближний Восток и Северную Африку.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ориентироваться в регионе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понимать его жителей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научиться вести с ними дела.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научиться комфортно жить и успешно работать в регионе.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полюбить регион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ru-RU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/>
          <a:stretch/>
        </p:blipFill>
        <p:spPr>
          <a:xfrm>
            <a:off x="771594" y="7697162"/>
            <a:ext cx="7056475" cy="488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r="11774"/>
          <a:stretch/>
        </p:blipFill>
        <p:spPr>
          <a:xfrm>
            <a:off x="16289347" y="5561856"/>
            <a:ext cx="6909653" cy="488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49" y="6895511"/>
            <a:ext cx="7003803" cy="488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319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0438" y="1097360"/>
            <a:ext cx="3195850" cy="309005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лефон.: +Х (ХХХ) ХХХ ХХХХ"/>
          <p:cNvSpPr txBox="1"/>
          <p:nvPr/>
        </p:nvSpPr>
        <p:spPr>
          <a:xfrm>
            <a:off x="10216576" y="11953726"/>
            <a:ext cx="2400548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en-US" dirty="0" smtClean="0"/>
              <a:t>irs@hse.ru</a:t>
            </a:r>
            <a:endParaRPr dirty="0"/>
          </a:p>
        </p:txBody>
      </p:sp>
      <p:sp>
        <p:nvSpPr>
          <p:cNvPr id="7" name="Телефон.: +Х (ХХХ) ХХХ ХХХХ"/>
          <p:cNvSpPr txBox="1"/>
          <p:nvPr/>
        </p:nvSpPr>
        <p:spPr>
          <a:xfrm>
            <a:off x="7012034" y="12441721"/>
            <a:ext cx="8712658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dirty="0" smtClean="0"/>
              <a:t>+7(495)772-95-90</a:t>
            </a:r>
            <a:r>
              <a:rPr lang="en-US" dirty="0" smtClean="0"/>
              <a:t> </a:t>
            </a:r>
            <a:r>
              <a:rPr lang="ru-RU" dirty="0" smtClean="0"/>
              <a:t>*23146</a:t>
            </a:r>
            <a:endParaRPr dirty="0"/>
          </a:p>
        </p:txBody>
      </p:sp>
      <p:sp>
        <p:nvSpPr>
          <p:cNvPr id="9" name="Телефон.: +Х (ХХХ) ХХХ ХХХХ"/>
          <p:cNvSpPr txBox="1"/>
          <p:nvPr/>
        </p:nvSpPr>
        <p:spPr>
          <a:xfrm>
            <a:off x="5285992" y="4627080"/>
            <a:ext cx="12164742" cy="100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зарубежного регионоведения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мировой экономики и мировой политики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8" b="22038"/>
          <a:stretch/>
        </p:blipFill>
        <p:spPr>
          <a:xfrm>
            <a:off x="6918210" y="6409609"/>
            <a:ext cx="8997280" cy="42011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Преподаватели 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r="20407"/>
          <a:stretch/>
        </p:blipFill>
        <p:spPr>
          <a:xfrm>
            <a:off x="7982114" y="4180407"/>
            <a:ext cx="3374176" cy="3374176"/>
          </a:xfrm>
          <a:prstGeom prst="hexagon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166" r="13676" b="-166"/>
          <a:stretch/>
        </p:blipFill>
        <p:spPr>
          <a:xfrm>
            <a:off x="11820507" y="4175307"/>
            <a:ext cx="3384376" cy="3384376"/>
          </a:xfrm>
          <a:prstGeom prst="hexagon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6" r="17010"/>
          <a:stretch/>
        </p:blipFill>
        <p:spPr>
          <a:xfrm>
            <a:off x="7969720" y="7960358"/>
            <a:ext cx="3395620" cy="3395620"/>
          </a:xfrm>
          <a:prstGeom prst="hexagon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18304" r="303" b="33971"/>
          <a:stretch/>
        </p:blipFill>
        <p:spPr>
          <a:xfrm>
            <a:off x="11820507" y="7914635"/>
            <a:ext cx="3441343" cy="3441343"/>
          </a:xfrm>
          <a:prstGeom prst="hexagon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01065" y="2732866"/>
            <a:ext cx="7313902" cy="17447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Бакланов Андрей Глебович</a:t>
            </a:r>
          </a:p>
          <a:p>
            <a:pPr algn="just"/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рофессор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секции исследований стран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БВСА департамента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зарубежного регионоведения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ФМЭ и МП НИУ ВШЭ.</a:t>
            </a:r>
            <a:endParaRPr kumimoji="0" lang="ru-RU" sz="2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1065" y="11037368"/>
            <a:ext cx="7313902" cy="17447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Садыгзаде Мурад Салех оглы</a:t>
            </a:r>
          </a:p>
          <a:p>
            <a:pPr algn="just"/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школы по политическим наукам НИУ ВШЭ, сотрудник базовой кафедры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 РАН.</a:t>
            </a:r>
          </a:p>
          <a:p>
            <a:pPr algn="just"/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61830" y="2732865"/>
            <a:ext cx="7313902" cy="17447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 Григорий Валерьевич</a:t>
            </a:r>
          </a:p>
          <a:p>
            <a:pPr algn="just"/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и управления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ФСН,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базовой кафедрой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 РАН.</a:t>
            </a:r>
            <a:endParaRPr kumimoji="0" lang="ru-RU" sz="2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61830" y="11037368"/>
            <a:ext cx="7313902" cy="174470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Имамкулиева Эльмира Эльмановна</a:t>
            </a:r>
          </a:p>
          <a:p>
            <a:pPr algn="just"/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приглашенный преподаватель Департамента зарубежного регионоведения ФМЭ и МП НИУ ВШЭ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м.н.с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тдела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исследований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 РАН.</a:t>
            </a:r>
            <a:endParaRPr kumimoji="0" lang="ru-RU" sz="2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60" y="5661902"/>
            <a:ext cx="5715000" cy="37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076" y="5656002"/>
            <a:ext cx="5688632" cy="379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7450"/>
          <a:stretch/>
        </p:blipFill>
        <p:spPr>
          <a:xfrm>
            <a:off x="15988076" y="5656002"/>
            <a:ext cx="5852996" cy="381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773" r="23212" b="31841"/>
          <a:stretch/>
        </p:blipFill>
        <p:spPr>
          <a:xfrm>
            <a:off x="11810312" y="7877946"/>
            <a:ext cx="3478032" cy="3478032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801380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1"/>
            <a:ext cx="12961440" cy="151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800" dirty="0" smtClean="0"/>
              <a:t>Вопросы, на которые мы </a:t>
            </a:r>
            <a:r>
              <a:rPr lang="ru-RU" sz="4800" dirty="0" smtClean="0"/>
              <a:t>хотим </a:t>
            </a:r>
            <a:r>
              <a:rPr lang="ru-RU" sz="4800" dirty="0" smtClean="0"/>
              <a:t>найти ответы вместе с Вами </a:t>
            </a:r>
            <a:endParaRPr sz="4800"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5876998"/>
              </p:ext>
            </p:extLst>
          </p:nvPr>
        </p:nvGraphicFramePr>
        <p:xfrm>
          <a:off x="598712" y="2359690"/>
          <a:ext cx="13825536" cy="1135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4" name="Picture 4" descr="Картинки по запросу &quot;Вопрос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296" y="4193704"/>
            <a:ext cx="8975694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801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Курсы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3451851"/>
              </p:ext>
            </p:extLst>
          </p:nvPr>
        </p:nvGraphicFramePr>
        <p:xfrm>
          <a:off x="-1116094" y="2385354"/>
          <a:ext cx="16633848" cy="1109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5950" b="2447"/>
          <a:stretch/>
        </p:blipFill>
        <p:spPr>
          <a:xfrm>
            <a:off x="14208224" y="2385354"/>
            <a:ext cx="7560840" cy="598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8" b="6772"/>
          <a:stretch/>
        </p:blipFill>
        <p:spPr>
          <a:xfrm>
            <a:off x="14208224" y="8370168"/>
            <a:ext cx="7560839" cy="508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/>
              <a:t>История и политическая география </a:t>
            </a:r>
            <a:endParaRPr lang="ru-RU" sz="4000" dirty="0" smtClean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 smtClean="0"/>
              <a:t>Ближнего </a:t>
            </a:r>
            <a:r>
              <a:rPr lang="ru-RU" sz="4000" dirty="0"/>
              <a:t>Востока и Северной Африки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Текст 20"/>
          <p:cNvSpPr>
            <a:spLocks noGrp="1"/>
          </p:cNvSpPr>
          <p:nvPr>
            <p:ph type="body" idx="1"/>
          </p:nvPr>
        </p:nvSpPr>
        <p:spPr>
          <a:xfrm>
            <a:off x="814737" y="2359690"/>
            <a:ext cx="15265695" cy="1135631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Что такое Ближний Восток и Северная Африка? Особенности и трудности регионализации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Опыт изучения БВСА в России и за рубежом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БВСА в Средние века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3.1. Возникновение ислама и его роль в консолидации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БВСА в Новое время. Политика, экономика и культура в эпоху великих мусульманских империи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4.1. Османская империя и её наследие в истории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Колониализм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БВСА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5.1. Деколонизация Ближнего Востока и Северной Африки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Суверенитет, государства и границы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БВСА: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концептуализация ключевых понятий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 Воображая «Ближний Восток»: проекты перекраивания границ на Ближнем Востоке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Население на Ближнем Востоке и в Северной Африке в XX-XXI вв.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Миграционные процессы на Ближнем Востоке и в Северной Африке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8. Экономическая география Ближнего Востока и Северной Африки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8.1. Нефть и её влияние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социально-политическое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культурное 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БВСА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9. Современная политическая география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БВСА: государства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субрегионы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9.1. «Серые зоны» Ближнего Востока и Северной Африки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9.2. Современные города Ближнего Востока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10. Экологические проблемы на Ближнем Востоке и в Северной Африке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11. Будущее «Ближнего Востока»: консолидация VS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балканизация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(дебаты)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&quot;Oriental Middle East ma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392" y="3070925"/>
            <a:ext cx="7920330" cy="964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17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/>
              <a:t>Экономика стран Ближнего Востока </a:t>
            </a:r>
            <a:endParaRPr lang="en-US" sz="4000" dirty="0" smtClean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 smtClean="0"/>
              <a:t>и </a:t>
            </a:r>
            <a:r>
              <a:rPr lang="ru-RU" sz="4000" dirty="0"/>
              <a:t>Северной Африки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Текст 20"/>
          <p:cNvSpPr>
            <a:spLocks noGrp="1"/>
          </p:cNvSpPr>
          <p:nvPr>
            <p:ph type="body" idx="1"/>
          </p:nvPr>
        </p:nvSpPr>
        <p:spPr>
          <a:xfrm>
            <a:off x="12624048" y="2393504"/>
            <a:ext cx="10585175" cy="1076300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Общая характеристика и основные элементы экономической географии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Общая характеристика социально-экономического положения БВСА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ключевые факторы роста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Добыча полезных ископаемых в странах БВСА. Нефть – «черное золото» или «черное проклятие» стран-экспортеров углеводородов?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Экспорт полезных ископаемых стран БВСА. Создание нефтяных картелей.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5.Водные ресурсы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Традиционная и альтернативная энергетика в странах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Внешняя торговля арабских стран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8. Трудовые ресурсы и структура занятости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9. Миграционные процессы в странах региона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10. Сельское хозяйство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11. Социальная политика в странах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12. Транспорт и туризм БВСА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13. Образование и наука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14. Переход к устойчивому развитию стран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15. Исламские финансы + Делова игра. </a:t>
            </a:r>
          </a:p>
        </p:txBody>
      </p:sp>
      <p:pic>
        <p:nvPicPr>
          <p:cNvPr id="2050" name="Picture 2" descr="Картинки по запросу &quot;Economy Middle East ma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60" y="2807894"/>
            <a:ext cx="10770286" cy="1011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20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/>
              <a:t>Политические системы и политические культуры стран Ближнего Востока и Северной Африки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Текст 20"/>
          <p:cNvSpPr>
            <a:spLocks noGrp="1"/>
          </p:cNvSpPr>
          <p:nvPr>
            <p:ph type="body" idx="1"/>
          </p:nvPr>
        </p:nvSpPr>
        <p:spPr>
          <a:xfrm>
            <a:off x="11348224" y="2643366"/>
            <a:ext cx="12293048" cy="1076059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предпосылки, факторы и особенности политического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 странах Ближнего Востока и Северной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Демократия и авторитаризм в странах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Республики и монархии в регионе БВСА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 и его влияние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культуры и политические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Роль армия в политических системах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процессе стран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Политические партии в странах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Особенности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политических систем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Машрика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политических систем арабских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Магриба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политических систем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Персидского залива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политической системы Турции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политической системы Ирана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политической системы Израиля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политической культуры стран Ближнего Востока и Северной Африки </a:t>
            </a:r>
          </a:p>
        </p:txBody>
      </p:sp>
      <p:sp>
        <p:nvSpPr>
          <p:cNvPr id="2" name="AutoShape 2" descr="Картинки по запросу &quot;Arab monarchi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Arab monarchi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Картинки по запросу &quot;democracy middle eas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65" y="2248202"/>
            <a:ext cx="10618938" cy="111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20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/>
              <a:t>Система международных отношения </a:t>
            </a:r>
            <a:endParaRPr lang="ru-RU" sz="4000" dirty="0" smtClean="0"/>
          </a:p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 smtClean="0"/>
              <a:t>и </a:t>
            </a:r>
            <a:r>
              <a:rPr lang="ru-RU" sz="4000" dirty="0"/>
              <a:t>конфликты в регионе БВСА</a:t>
            </a:r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Текст 20"/>
          <p:cNvSpPr>
            <a:spLocks noGrp="1"/>
          </p:cNvSpPr>
          <p:nvPr>
            <p:ph type="body" idx="1"/>
          </p:nvPr>
        </p:nvSpPr>
        <p:spPr>
          <a:xfrm>
            <a:off x="1030760" y="9162256"/>
            <a:ext cx="22826536" cy="4238764"/>
          </a:xfrm>
        </p:spPr>
        <p:txBody>
          <a:bodyPr numCol="2">
            <a:normAutofit fontScale="4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Особенности региона БВСА. Роль региональных государств в мировой политике, экономике, энергетике.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Классификация конфликтных и кризисных ситуаций в странах БВСА, причины их возникновения.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Региональные и субрегиональные организации БВСА.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Влияние внешних факторов на ситуацию в регионе БВСА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Арабо-израильский конфликт – причины, характер противоречий, опыт политико-дипломатических усилий по его урегулированию.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Радикальные и экстремистские течения в странах БВСА, их влияние на региональную ситуацию.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7. Терроризм: международные и региональные форматы антитеррористической борьбы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8. Этно-конфессиональные противоречия в регионе БВСА, причины и характер усиления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суннито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-шиитского противостояния.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9. Особенности региональной политики Турции.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10. Фактор Израиля в развитии ситуации в ближневосточном регионе.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11. Иранских фактор в развитии ситуации в ближневосточном регионе.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12. Динамика развития событий в зоне Персидского залива.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13. Что можно сделать для формирования системы устойчивых мирных условий и обеспечения динамичного развития стран региона БВСА?</a:t>
            </a:r>
          </a:p>
        </p:txBody>
      </p:sp>
      <p:sp>
        <p:nvSpPr>
          <p:cNvPr id="2" name="AutoShape 2" descr="Картинки по запросу &quot;Arab monarchi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Arab monarchies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Картинки по запросу &quot;geopolitics Middle Eas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41" y="2333998"/>
            <a:ext cx="15520219" cy="643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0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 smtClean="0"/>
              <a:t>Больше, чем просто пары… 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 smtClean="0"/>
              <a:t>Департамент </a:t>
            </a:r>
            <a:r>
              <a:rPr lang="ru-RU" dirty="0"/>
              <a:t>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494" y="8154144"/>
            <a:ext cx="5808544" cy="43564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488" y="3030616"/>
            <a:ext cx="5808550" cy="43564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4" y="8157265"/>
            <a:ext cx="5808548" cy="43564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3" y="2928217"/>
            <a:ext cx="5808550" cy="43564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920" y="2992338"/>
            <a:ext cx="5808550" cy="435641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023648" y="8514184"/>
            <a:ext cx="64869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модели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контакты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выступления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Эксклюзивные знания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навыки </a:t>
            </a: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ru-RU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5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1083</Words>
  <Application>Microsoft Office PowerPoint</Application>
  <PresentationFormat>Произвольный</PresentationFormat>
  <Paragraphs>119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 Narrow</vt:lpstr>
      <vt:lpstr>Helvetica</vt:lpstr>
      <vt:lpstr>Helvetica Light</vt:lpstr>
      <vt:lpstr>Helvetica Neue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Садыгзаде Мурад Салех Оглы</dc:creator>
  <cp:lastModifiedBy>user</cp:lastModifiedBy>
  <cp:revision>38</cp:revision>
  <dcterms:modified xsi:type="dcterms:W3CDTF">2020-03-25T08:41:06Z</dcterms:modified>
</cp:coreProperties>
</file>