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64" r:id="rId3"/>
    <p:sldId id="265" r:id="rId4"/>
    <p:sldId id="257" r:id="rId5"/>
    <p:sldId id="266" r:id="rId6"/>
    <p:sldId id="263" r:id="rId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5" d="100"/>
          <a:sy n="35" d="100"/>
        </p:scale>
        <p:origin x="-822" y="-90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A5C3EA-91CC-442B-AC5C-FF70865D7A6B}" type="doc">
      <dgm:prSet loTypeId="urn:microsoft.com/office/officeart/2005/8/layout/matrix3" loCatId="matrix" qsTypeId="urn:microsoft.com/office/officeart/2005/8/quickstyle/3d1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00BF7AF4-6AFA-47C0-9EE2-A340ABA4A7F1}">
      <dgm:prSet phldrT="[Текст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/>
            <a:t>Внешнеполитический курс стран Южной Азии и проблемы межгосударственных отношений в регионе</a:t>
          </a:r>
          <a:endParaRPr lang="ru-RU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974D79-AF6D-47CC-87A7-A1D8D9F2AD31}" type="parTrans" cxnId="{0C0DAB2F-99E3-4F3E-A7D0-D9A5E35EE674}">
      <dgm:prSet/>
      <dgm:spPr/>
      <dgm:t>
        <a:bodyPr/>
        <a:lstStyle/>
        <a:p>
          <a:endParaRPr lang="ru-RU"/>
        </a:p>
      </dgm:t>
    </dgm:pt>
    <dgm:pt modelId="{491F4468-7513-4662-A2AB-87DB9FB12BD9}" type="sibTrans" cxnId="{0C0DAB2F-99E3-4F3E-A7D0-D9A5E35EE674}">
      <dgm:prSet/>
      <dgm:spPr/>
      <dgm:t>
        <a:bodyPr/>
        <a:lstStyle/>
        <a:p>
          <a:endParaRPr lang="ru-RU"/>
        </a:p>
      </dgm:t>
    </dgm:pt>
    <dgm:pt modelId="{5B70BB11-A779-45F0-838D-384FD01F430C}">
      <dgm:prSet phldrT="[Текст]"/>
      <dgm:spPr>
        <a:solidFill>
          <a:schemeClr val="accent6">
            <a:lumMod val="40000"/>
            <a:lumOff val="60000"/>
          </a:schemeClr>
        </a:solidFill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r>
            <a:rPr lang="ru-RU" dirty="0" smtClean="0"/>
            <a:t>Динамика политического, экономического и социального развития стран Южной Азии</a:t>
          </a:r>
          <a:endParaRPr lang="ru-RU" dirty="0"/>
        </a:p>
      </dgm:t>
    </dgm:pt>
    <dgm:pt modelId="{F8F48940-DD32-41C4-8B6A-A0B6F957B0B1}" type="parTrans" cxnId="{0BA42E86-458B-416B-A5EC-6B31CE8D6371}">
      <dgm:prSet/>
      <dgm:spPr/>
      <dgm:t>
        <a:bodyPr/>
        <a:lstStyle/>
        <a:p>
          <a:endParaRPr lang="ru-RU"/>
        </a:p>
      </dgm:t>
    </dgm:pt>
    <dgm:pt modelId="{55502DC9-B6A1-45E1-B21E-86FC4091C9F9}" type="sibTrans" cxnId="{0BA42E86-458B-416B-A5EC-6B31CE8D6371}">
      <dgm:prSet/>
      <dgm:spPr/>
      <dgm:t>
        <a:bodyPr/>
        <a:lstStyle/>
        <a:p>
          <a:endParaRPr lang="ru-RU"/>
        </a:p>
      </dgm:t>
    </dgm:pt>
    <dgm:pt modelId="{815EEF94-3307-47A7-BFE0-174BCDB24A81}">
      <dgm:prSet phldrT="[Текст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sz="4400" dirty="0" smtClean="0"/>
            <a:t>Конфликты в Южной Азии</a:t>
          </a:r>
          <a:endParaRPr lang="ru-RU" sz="4400" dirty="0"/>
        </a:p>
      </dgm:t>
    </dgm:pt>
    <dgm:pt modelId="{230243FC-6D11-49BD-AB68-F3D7BB86408E}" type="parTrans" cxnId="{7B31398E-18D2-4FB8-B016-B2D12793B8AE}">
      <dgm:prSet/>
      <dgm:spPr/>
      <dgm:t>
        <a:bodyPr/>
        <a:lstStyle/>
        <a:p>
          <a:endParaRPr lang="ru-RU"/>
        </a:p>
      </dgm:t>
    </dgm:pt>
    <dgm:pt modelId="{01943BEB-D3CC-45C2-8020-D4546ACDAC48}" type="sibTrans" cxnId="{7B31398E-18D2-4FB8-B016-B2D12793B8AE}">
      <dgm:prSet/>
      <dgm:spPr/>
      <dgm:t>
        <a:bodyPr/>
        <a:lstStyle/>
        <a:p>
          <a:endParaRPr lang="ru-RU"/>
        </a:p>
      </dgm:t>
    </dgm:pt>
    <dgm:pt modelId="{361CC285-E0C2-4BDF-9761-1CA06A94A663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4000" dirty="0" smtClean="0"/>
            <a:t>Южная Азия и </a:t>
          </a:r>
          <a:r>
            <a:rPr lang="ru-RU" sz="4000" dirty="0" err="1" smtClean="0"/>
            <a:t>внерегиональные</a:t>
          </a:r>
          <a:r>
            <a:rPr lang="ru-RU" sz="4000" dirty="0" smtClean="0"/>
            <a:t> </a:t>
          </a:r>
          <a:r>
            <a:rPr lang="ru-RU" sz="4000" dirty="0" err="1" smtClean="0"/>
            <a:t>акторы</a:t>
          </a:r>
          <a:endParaRPr lang="ru-RU" sz="4000" dirty="0"/>
        </a:p>
      </dgm:t>
    </dgm:pt>
    <dgm:pt modelId="{14012290-C07B-41DE-806D-F7F6B1500532}" type="parTrans" cxnId="{2D6A292A-3133-4BF3-8A45-9A6C480A1A48}">
      <dgm:prSet/>
      <dgm:spPr/>
      <dgm:t>
        <a:bodyPr/>
        <a:lstStyle/>
        <a:p>
          <a:endParaRPr lang="ru-RU"/>
        </a:p>
      </dgm:t>
    </dgm:pt>
    <dgm:pt modelId="{5C85CC38-CA9A-49A2-ACFA-721CBEB5DB55}" type="sibTrans" cxnId="{2D6A292A-3133-4BF3-8A45-9A6C480A1A48}">
      <dgm:prSet/>
      <dgm:spPr/>
      <dgm:t>
        <a:bodyPr/>
        <a:lstStyle/>
        <a:p>
          <a:endParaRPr lang="ru-RU"/>
        </a:p>
      </dgm:t>
    </dgm:pt>
    <dgm:pt modelId="{2ACDCA9E-8B86-4791-B27B-5FF45AE85D0B}" type="pres">
      <dgm:prSet presAssocID="{8EA5C3EA-91CC-442B-AC5C-FF70865D7A6B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C7A9F1-6438-4D15-BBED-EAF82E71A800}" type="pres">
      <dgm:prSet presAssocID="{8EA5C3EA-91CC-442B-AC5C-FF70865D7A6B}" presName="diamond" presStyleLbl="bgShp" presStyleIdx="0" presStyleCnt="1" custLinFactNeighborY="-1641"/>
      <dgm:spPr>
        <a:solidFill>
          <a:srgbClr val="002060"/>
        </a:solidFill>
      </dgm:spPr>
    </dgm:pt>
    <dgm:pt modelId="{EAA64062-A276-4E77-9506-BC7453285E41}" type="pres">
      <dgm:prSet presAssocID="{8EA5C3EA-91CC-442B-AC5C-FF70865D7A6B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D1A3DE-0519-4271-9B00-64B69FB9A10B}" type="pres">
      <dgm:prSet presAssocID="{8EA5C3EA-91CC-442B-AC5C-FF70865D7A6B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DB82CD-634F-4995-9B2A-D21CB416CFE0}" type="pres">
      <dgm:prSet presAssocID="{8EA5C3EA-91CC-442B-AC5C-FF70865D7A6B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897E98-4600-4203-B230-4E333C845530}" type="pres">
      <dgm:prSet presAssocID="{8EA5C3EA-91CC-442B-AC5C-FF70865D7A6B}" presName="quad4" presStyleLbl="node1" presStyleIdx="3" presStyleCnt="4" custLinFactNeighborX="-1659" custLinFactNeighborY="-4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65A29C-A1DE-4E67-8E4D-069BC314E691}" type="presOf" srcId="{5B70BB11-A779-45F0-838D-384FD01F430C}" destId="{19D1A3DE-0519-4271-9B00-64B69FB9A10B}" srcOrd="0" destOrd="0" presId="urn:microsoft.com/office/officeart/2005/8/layout/matrix3"/>
    <dgm:cxn modelId="{0D66CE19-910F-4C0E-9561-85C1B3B282B7}" type="presOf" srcId="{815EEF94-3307-47A7-BFE0-174BCDB24A81}" destId="{46DB82CD-634F-4995-9B2A-D21CB416CFE0}" srcOrd="0" destOrd="0" presId="urn:microsoft.com/office/officeart/2005/8/layout/matrix3"/>
    <dgm:cxn modelId="{7B31398E-18D2-4FB8-B016-B2D12793B8AE}" srcId="{8EA5C3EA-91CC-442B-AC5C-FF70865D7A6B}" destId="{815EEF94-3307-47A7-BFE0-174BCDB24A81}" srcOrd="2" destOrd="0" parTransId="{230243FC-6D11-49BD-AB68-F3D7BB86408E}" sibTransId="{01943BEB-D3CC-45C2-8020-D4546ACDAC48}"/>
    <dgm:cxn modelId="{6C25C533-2B22-4473-BEC4-C9A740AEF93F}" type="presOf" srcId="{00BF7AF4-6AFA-47C0-9EE2-A340ABA4A7F1}" destId="{EAA64062-A276-4E77-9506-BC7453285E41}" srcOrd="0" destOrd="0" presId="urn:microsoft.com/office/officeart/2005/8/layout/matrix3"/>
    <dgm:cxn modelId="{DE850F6C-D1DE-47D3-9337-627F70A39A1B}" type="presOf" srcId="{8EA5C3EA-91CC-442B-AC5C-FF70865D7A6B}" destId="{2ACDCA9E-8B86-4791-B27B-5FF45AE85D0B}" srcOrd="0" destOrd="0" presId="urn:microsoft.com/office/officeart/2005/8/layout/matrix3"/>
    <dgm:cxn modelId="{2D6A292A-3133-4BF3-8A45-9A6C480A1A48}" srcId="{8EA5C3EA-91CC-442B-AC5C-FF70865D7A6B}" destId="{361CC285-E0C2-4BDF-9761-1CA06A94A663}" srcOrd="3" destOrd="0" parTransId="{14012290-C07B-41DE-806D-F7F6B1500532}" sibTransId="{5C85CC38-CA9A-49A2-ACFA-721CBEB5DB55}"/>
    <dgm:cxn modelId="{0C0DAB2F-99E3-4F3E-A7D0-D9A5E35EE674}" srcId="{8EA5C3EA-91CC-442B-AC5C-FF70865D7A6B}" destId="{00BF7AF4-6AFA-47C0-9EE2-A340ABA4A7F1}" srcOrd="0" destOrd="0" parTransId="{48974D79-AF6D-47CC-87A7-A1D8D9F2AD31}" sibTransId="{491F4468-7513-4662-A2AB-87DB9FB12BD9}"/>
    <dgm:cxn modelId="{DCD6E93A-BD11-497D-AEFB-D8AA3145CAB0}" type="presOf" srcId="{361CC285-E0C2-4BDF-9761-1CA06A94A663}" destId="{DD897E98-4600-4203-B230-4E333C845530}" srcOrd="0" destOrd="0" presId="urn:microsoft.com/office/officeart/2005/8/layout/matrix3"/>
    <dgm:cxn modelId="{0BA42E86-458B-416B-A5EC-6B31CE8D6371}" srcId="{8EA5C3EA-91CC-442B-AC5C-FF70865D7A6B}" destId="{5B70BB11-A779-45F0-838D-384FD01F430C}" srcOrd="1" destOrd="0" parTransId="{F8F48940-DD32-41C4-8B6A-A0B6F957B0B1}" sibTransId="{55502DC9-B6A1-45E1-B21E-86FC4091C9F9}"/>
    <dgm:cxn modelId="{59719625-0926-443D-BB0D-3C8E7FE7A657}" type="presParOf" srcId="{2ACDCA9E-8B86-4791-B27B-5FF45AE85D0B}" destId="{1DC7A9F1-6438-4D15-BBED-EAF82E71A800}" srcOrd="0" destOrd="0" presId="urn:microsoft.com/office/officeart/2005/8/layout/matrix3"/>
    <dgm:cxn modelId="{038954CD-54EE-48ED-AAFC-8936D3D8F347}" type="presParOf" srcId="{2ACDCA9E-8B86-4791-B27B-5FF45AE85D0B}" destId="{EAA64062-A276-4E77-9506-BC7453285E41}" srcOrd="1" destOrd="0" presId="urn:microsoft.com/office/officeart/2005/8/layout/matrix3"/>
    <dgm:cxn modelId="{83AB3174-EC35-446F-BF0B-61998BE1D873}" type="presParOf" srcId="{2ACDCA9E-8B86-4791-B27B-5FF45AE85D0B}" destId="{19D1A3DE-0519-4271-9B00-64B69FB9A10B}" srcOrd="2" destOrd="0" presId="urn:microsoft.com/office/officeart/2005/8/layout/matrix3"/>
    <dgm:cxn modelId="{426E72FF-27E3-495F-8E95-572F355F1A61}" type="presParOf" srcId="{2ACDCA9E-8B86-4791-B27B-5FF45AE85D0B}" destId="{46DB82CD-634F-4995-9B2A-D21CB416CFE0}" srcOrd="3" destOrd="0" presId="urn:microsoft.com/office/officeart/2005/8/layout/matrix3"/>
    <dgm:cxn modelId="{4CC97490-4575-4E49-9B0C-00CACD297932}" type="presParOf" srcId="{2ACDCA9E-8B86-4791-B27B-5FF45AE85D0B}" destId="{DD897E98-4600-4203-B230-4E333C845530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DC7A9F1-6438-4D15-BBED-EAF82E71A800}">
      <dsp:nvSpPr>
        <dsp:cNvPr id="0" name=""/>
        <dsp:cNvSpPr/>
      </dsp:nvSpPr>
      <dsp:spPr>
        <a:xfrm>
          <a:off x="2769251" y="0"/>
          <a:ext cx="11095344" cy="11095344"/>
        </a:xfrm>
        <a:prstGeom prst="diamond">
          <a:avLst/>
        </a:prstGeom>
        <a:solidFill>
          <a:srgbClr val="002060"/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EAA64062-A276-4E77-9506-BC7453285E41}">
      <dsp:nvSpPr>
        <dsp:cNvPr id="0" name=""/>
        <dsp:cNvSpPr/>
      </dsp:nvSpPr>
      <dsp:spPr>
        <a:xfrm>
          <a:off x="3823309" y="1054057"/>
          <a:ext cx="4327184" cy="4327184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63500" dist="127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Внешнеполитический курс стран Южной Азии и проблемы межгосударственных отношений в регионе</a:t>
          </a:r>
          <a:endParaRPr lang="ru-RU" sz="34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23309" y="1054057"/>
        <a:ext cx="4327184" cy="4327184"/>
      </dsp:txXfrm>
    </dsp:sp>
    <dsp:sp modelId="{19D1A3DE-0519-4271-9B00-64B69FB9A10B}">
      <dsp:nvSpPr>
        <dsp:cNvPr id="0" name=""/>
        <dsp:cNvSpPr/>
      </dsp:nvSpPr>
      <dsp:spPr>
        <a:xfrm>
          <a:off x="8483354" y="1054057"/>
          <a:ext cx="4327184" cy="4327184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>
          <a:solidFill>
            <a:schemeClr val="accent1">
              <a:lumMod val="20000"/>
              <a:lumOff val="80000"/>
            </a:schemeClr>
          </a:solidFill>
        </a:ln>
        <a:effectLst>
          <a:outerShdw blurRad="63500" dist="127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Динамика политического, экономического и социального развития стран Южной Азии</a:t>
          </a:r>
          <a:endParaRPr lang="ru-RU" sz="3400" kern="1200" dirty="0"/>
        </a:p>
      </dsp:txBody>
      <dsp:txXfrm>
        <a:off x="8483354" y="1054057"/>
        <a:ext cx="4327184" cy="4327184"/>
      </dsp:txXfrm>
    </dsp:sp>
    <dsp:sp modelId="{46DB82CD-634F-4995-9B2A-D21CB416CFE0}">
      <dsp:nvSpPr>
        <dsp:cNvPr id="0" name=""/>
        <dsp:cNvSpPr/>
      </dsp:nvSpPr>
      <dsp:spPr>
        <a:xfrm>
          <a:off x="3823309" y="5714102"/>
          <a:ext cx="4327184" cy="4327184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63500" dist="127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Конфликты в Южной Азии</a:t>
          </a:r>
          <a:endParaRPr lang="ru-RU" sz="4400" kern="1200" dirty="0"/>
        </a:p>
      </dsp:txBody>
      <dsp:txXfrm>
        <a:off x="3823309" y="5714102"/>
        <a:ext cx="4327184" cy="4327184"/>
      </dsp:txXfrm>
    </dsp:sp>
    <dsp:sp modelId="{DD897E98-4600-4203-B230-4E333C845530}">
      <dsp:nvSpPr>
        <dsp:cNvPr id="0" name=""/>
        <dsp:cNvSpPr/>
      </dsp:nvSpPr>
      <dsp:spPr>
        <a:xfrm>
          <a:off x="8411566" y="5696793"/>
          <a:ext cx="4327184" cy="4327184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63500" dist="127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Южная Азия и </a:t>
          </a:r>
          <a:r>
            <a:rPr lang="ru-RU" sz="4000" kern="1200" dirty="0" err="1" smtClean="0"/>
            <a:t>внерегиональные</a:t>
          </a:r>
          <a:r>
            <a:rPr lang="ru-RU" sz="4000" kern="1200" dirty="0" smtClean="0"/>
            <a:t> </a:t>
          </a:r>
          <a:r>
            <a:rPr lang="ru-RU" sz="4000" kern="1200" dirty="0" err="1" smtClean="0"/>
            <a:t>акторы</a:t>
          </a:r>
          <a:endParaRPr lang="ru-RU" sz="4000" kern="1200" dirty="0"/>
        </a:p>
      </dsp:txBody>
      <dsp:txXfrm>
        <a:off x="8411566" y="5696793"/>
        <a:ext cx="4327184" cy="43271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9" name="Shape 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16621125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20284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52488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28693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"/>
          <p:cNvSpPr/>
          <p:nvPr/>
        </p:nvSpPr>
        <p:spPr>
          <a:xfrm>
            <a:off x="5230254" y="-37339"/>
            <a:ext cx="19217708" cy="13716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Изображение"/>
          <p:cNvSpPr>
            <a:spLocks noGrp="1"/>
          </p:cNvSpPr>
          <p:nvPr>
            <p:ph type="pic" idx="13"/>
          </p:nvPr>
        </p:nvSpPr>
        <p:spPr>
          <a:xfrm>
            <a:off x="3048000" y="0"/>
            <a:ext cx="18288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горизонтальн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5307210" y="892968"/>
            <a:ext cx="13751720" cy="832247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11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833937" y="11519296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35814" y="13001625"/>
            <a:ext cx="494513" cy="51117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по центр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12495609" y="892968"/>
            <a:ext cx="7500938" cy="1157287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Текст заголовка</a:t>
            </a:r>
          </a:p>
        </p:txBody>
      </p:sp>
      <p:sp>
        <p:nvSpPr>
          <p:cNvPr id="1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387453" y="6697265"/>
            <a:ext cx="7500938" cy="576857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в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Изображение"/>
          <p:cNvSpPr>
            <a:spLocks noGrp="1"/>
          </p:cNvSpPr>
          <p:nvPr>
            <p:ph type="pic" sz="quarter" idx="13"/>
          </p:nvPr>
        </p:nvSpPr>
        <p:spPr>
          <a:xfrm>
            <a:off x="12495609" y="3661171"/>
            <a:ext cx="7500938" cy="88403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9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387453" y="3661171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4500"/>
              </a:spcBef>
              <a:defRPr sz="3800"/>
            </a:lvl1pPr>
            <a:lvl2pPr marL="808264" indent="-465364">
              <a:spcBef>
                <a:spcPts val="4500"/>
              </a:spcBef>
              <a:defRPr sz="3800"/>
            </a:lvl2pPr>
            <a:lvl3pPr marL="1151164" indent="-465364">
              <a:spcBef>
                <a:spcPts val="4500"/>
              </a:spcBef>
              <a:defRPr sz="3800"/>
            </a:lvl3pPr>
            <a:lvl4pPr marL="1494064" indent="-465364">
              <a:spcBef>
                <a:spcPts val="4500"/>
              </a:spcBef>
              <a:defRPr sz="3800"/>
            </a:lvl4pPr>
            <a:lvl5pPr marL="1836964" indent="-465364">
              <a:spcBef>
                <a:spcPts val="4500"/>
              </a:spcBef>
              <a:defRPr sz="3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3 шт.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Изображение"/>
          <p:cNvSpPr>
            <a:spLocks noGrp="1"/>
          </p:cNvSpPr>
          <p:nvPr>
            <p:ph type="pic" sz="quarter" idx="13"/>
          </p:nvPr>
        </p:nvSpPr>
        <p:spPr>
          <a:xfrm>
            <a:off x="12495609" y="7161609"/>
            <a:ext cx="7500938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6" name="Изображение"/>
          <p:cNvSpPr>
            <a:spLocks noGrp="1"/>
          </p:cNvSpPr>
          <p:nvPr>
            <p:ph type="pic" sz="quarter" idx="14"/>
          </p:nvPr>
        </p:nvSpPr>
        <p:spPr>
          <a:xfrm>
            <a:off x="12504353" y="1250156"/>
            <a:ext cx="7500939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7" name="Изображение"/>
          <p:cNvSpPr>
            <a:spLocks noGrp="1"/>
          </p:cNvSpPr>
          <p:nvPr>
            <p:ph type="pic" sz="half" idx="15"/>
          </p:nvPr>
        </p:nvSpPr>
        <p:spPr>
          <a:xfrm>
            <a:off x="4387453" y="1250156"/>
            <a:ext cx="7500938" cy="1121568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–Иван Арсентьев"/>
          <p:cNvSpPr txBox="1">
            <a:spLocks noGrp="1"/>
          </p:cNvSpPr>
          <p:nvPr>
            <p:ph type="body" sz="quarter" idx="13"/>
          </p:nvPr>
        </p:nvSpPr>
        <p:spPr>
          <a:xfrm>
            <a:off x="4833937" y="8947546"/>
            <a:ext cx="14716126" cy="66079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–Иван Арсентьев</a:t>
            </a:r>
          </a:p>
        </p:txBody>
      </p:sp>
      <p:sp>
        <p:nvSpPr>
          <p:cNvPr id="41" name="«Место ввода цитаты»."/>
          <p:cNvSpPr txBox="1">
            <a:spLocks noGrp="1"/>
          </p:cNvSpPr>
          <p:nvPr>
            <p:ph type="body" sz="quarter" idx="14"/>
          </p:nvPr>
        </p:nvSpPr>
        <p:spPr>
          <a:xfrm>
            <a:off x="4833937" y="6000353"/>
            <a:ext cx="14716126" cy="9652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</a:lstStyle>
          <a:p>
            <a:r>
              <a:t>«Место ввода цитаты».</a:t>
            </a:r>
          </a:p>
        </p:txBody>
      </p:sp>
      <p:sp>
        <p:nvSpPr>
          <p:cNvPr id="4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3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387453" y="625078"/>
            <a:ext cx="15609094" cy="3036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387453" y="3661171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9pPr>
    </p:titleStyle>
    <p:bodyStyle>
      <a:lvl1pPr marL="617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1pPr>
      <a:lvl2pPr marL="1061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2pPr>
      <a:lvl3pPr marL="1506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3pPr>
      <a:lvl4pPr marL="1950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4pPr>
      <a:lvl5pPr marL="2395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5pPr>
      <a:lvl6pPr marL="2839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6pPr>
      <a:lvl7pPr marL="3284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7pPr>
      <a:lvl8pPr marL="3728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8pPr>
      <a:lvl9pPr marL="4173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3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Линия"/>
          <p:cNvSpPr/>
          <p:nvPr/>
        </p:nvSpPr>
        <p:spPr>
          <a:xfrm flipV="1">
            <a:off x="10370343" y="1604166"/>
            <a:ext cx="1" cy="2777349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52" name="Очень крутой…"/>
          <p:cNvSpPr txBox="1"/>
          <p:nvPr/>
        </p:nvSpPr>
        <p:spPr>
          <a:xfrm>
            <a:off x="6287344" y="5201816"/>
            <a:ext cx="16273808" cy="2392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b"/>
          <a:lstStyle/>
          <a:p>
            <a:pPr algn="l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7000" b="1" cap="all" dirty="0" smtClean="0">
                <a:sym typeface="Arial Narrow"/>
              </a:rPr>
              <a:t>Индия и страны Южной Азии в мировой политике</a:t>
            </a:r>
            <a:endParaRPr dirty="0"/>
          </a:p>
        </p:txBody>
      </p:sp>
      <p:sp>
        <p:nvSpPr>
          <p:cNvPr id="54" name="Название подразделения,  лаборатории, факультета и т.д."/>
          <p:cNvSpPr txBox="1"/>
          <p:nvPr/>
        </p:nvSpPr>
        <p:spPr>
          <a:xfrm>
            <a:off x="6420764" y="1527714"/>
            <a:ext cx="10835725" cy="1436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algn="l">
              <a:defRPr sz="42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dirty="0" smtClean="0"/>
              <a:t>Департамент зарубежного регионоведения</a:t>
            </a:r>
            <a:br>
              <a:rPr lang="ru-RU" dirty="0" smtClean="0"/>
            </a:br>
            <a:r>
              <a:rPr lang="ru-RU" dirty="0" smtClean="0"/>
              <a:t>Факультет мировой экономики и мировой политики</a:t>
            </a:r>
            <a:endParaRPr dirty="0"/>
          </a:p>
        </p:txBody>
      </p:sp>
      <p:sp>
        <p:nvSpPr>
          <p:cNvPr id="55" name="Москва, 2017"/>
          <p:cNvSpPr txBox="1"/>
          <p:nvPr/>
        </p:nvSpPr>
        <p:spPr>
          <a:xfrm>
            <a:off x="7116915" y="11892516"/>
            <a:ext cx="9443424" cy="575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642937">
              <a:defRPr sz="2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dirty="0" err="1" smtClean="0"/>
              <a:t>Москва</a:t>
            </a:r>
            <a:endParaRPr dirty="0"/>
          </a:p>
        </p:txBody>
      </p:sp>
      <p:pic>
        <p:nvPicPr>
          <p:cNvPr id="56" name="Изображение" descr="Изображение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221970" y="1330739"/>
            <a:ext cx="2736119" cy="2645547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Название подразделения,  лаборатории, факультета и т.д."/>
          <p:cNvSpPr txBox="1"/>
          <p:nvPr/>
        </p:nvSpPr>
        <p:spPr>
          <a:xfrm>
            <a:off x="6791400" y="8414877"/>
            <a:ext cx="10835725" cy="79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algn="l">
              <a:defRPr sz="42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dirty="0" smtClean="0"/>
              <a:t>МАЙНОР</a:t>
            </a:r>
            <a:endParaRPr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1201065" y="2214562"/>
            <a:ext cx="2150637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59" name="Очень крутой заголовок…"/>
          <p:cNvSpPr txBox="1"/>
          <p:nvPr/>
        </p:nvSpPr>
        <p:spPr>
          <a:xfrm>
            <a:off x="2758952" y="586180"/>
            <a:ext cx="16073440" cy="2313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/>
          <a:lstStyle/>
          <a:p>
            <a:pPr algn="l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dirty="0" smtClean="0"/>
              <a:t>Преподаватели </a:t>
            </a:r>
            <a:endParaRPr dirty="0"/>
          </a:p>
        </p:txBody>
      </p:sp>
      <p:sp>
        <p:nvSpPr>
          <p:cNvPr id="62" name="Название подразделения, лаборатории, факультета и т.д."/>
          <p:cNvSpPr txBox="1"/>
          <p:nvPr/>
        </p:nvSpPr>
        <p:spPr>
          <a:xfrm>
            <a:off x="11338744" y="757698"/>
            <a:ext cx="11366416" cy="882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spAutoFit/>
          </a:bodyPr>
          <a:lstStyle>
            <a:lvl1pPr algn="r">
              <a:defRPr sz="24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dirty="0" smtClean="0"/>
              <a:t>Департамент </a:t>
            </a:r>
            <a:r>
              <a:rPr lang="ru-RU" dirty="0"/>
              <a:t>зарубежного регионоведения</a:t>
            </a:r>
            <a:br>
              <a:rPr lang="ru-RU" dirty="0"/>
            </a:br>
            <a:r>
              <a:rPr lang="ru-RU" dirty="0"/>
              <a:t>Факультет мировой экономики и мировой политики</a:t>
            </a:r>
            <a:endParaRPr dirty="0"/>
          </a:p>
        </p:txBody>
      </p:sp>
      <p:pic>
        <p:nvPicPr>
          <p:cNvPr id="63" name="Изображение" descr="Изображение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226606" y="586180"/>
            <a:ext cx="1199579" cy="1199579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TextBox 18"/>
          <p:cNvSpPr txBox="1"/>
          <p:nvPr/>
        </p:nvSpPr>
        <p:spPr>
          <a:xfrm>
            <a:off x="8087544" y="10098360"/>
            <a:ext cx="7313902" cy="248337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 cap="flat">
            <a:noFill/>
            <a:miter lim="4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Лунев Сергей Иванович</a:t>
            </a:r>
          </a:p>
          <a:p>
            <a:pPr algn="just"/>
            <a:r>
              <a:rPr lang="ru-RU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Доктор исторических наук, профессор</a:t>
            </a:r>
            <a:r>
              <a:rPr lang="en-US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Департамента 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зарубежного </a:t>
            </a:r>
            <a:r>
              <a:rPr lang="ru-RU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регионоведения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Факультета мировой экономики и мировой политики НИУ ВШЭ, профессор Кафедры востоковедения МГИМО МИД России.</a:t>
            </a:r>
            <a:endParaRPr kumimoji="0" lang="ru-RU" sz="2400" i="1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imes New Roman" pitchFamily="18" charset="0"/>
              <a:cs typeface="Times New Roman" pitchFamily="18" charset="0"/>
              <a:sym typeface="Helvetica Ligh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008424" y="2465512"/>
            <a:ext cx="7313902" cy="285270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 cap="flat">
            <a:noFill/>
            <a:miter lim="4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Харина Ольга Александровна</a:t>
            </a:r>
            <a:endParaRPr lang="ru-RU" sz="3200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кандидат политических наук, 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приглашенный преподаватель Департамента зарубежного </a:t>
            </a:r>
            <a:r>
              <a:rPr lang="ru-RU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регионоведения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Факультета мировой экономики и мировой политики НИУ 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ВШЭ, 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ведущий эксперт Управления языковой подготовки и Болонского процесса МГИМО МИД России</a:t>
            </a:r>
            <a:endParaRPr lang="ru-RU" sz="24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46784" y="2609528"/>
            <a:ext cx="7313902" cy="2114039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 cap="flat">
            <a:noFill/>
            <a:miter lim="4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r>
              <a:rPr lang="ru-RU" sz="32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Солодкова</a:t>
            </a:r>
            <a:r>
              <a:rPr lang="ru-RU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Ольга Леонидовна</a:t>
            </a:r>
            <a:endParaRPr lang="ru-RU" sz="3200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 исторических наук, 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доцент 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Департамента зарубежного </a:t>
            </a:r>
            <a:r>
              <a:rPr lang="ru-RU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регионоведения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Факультета мировой экономики и мировой политики НИУ ВШЭ</a:t>
            </a:r>
            <a:endParaRPr lang="ru-RU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Kharina_O_A\Desktop\22222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79632" y="3766918"/>
            <a:ext cx="6264696" cy="6150272"/>
          </a:xfrm>
          <a:prstGeom prst="rect">
            <a:avLst/>
          </a:prstGeom>
          <a:noFill/>
        </p:spPr>
      </p:pic>
      <p:pic>
        <p:nvPicPr>
          <p:cNvPr id="1028" name="Picture 4" descr="C:\Users\Kharina_O_A\Desktop\Безымянный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68717" y="5849888"/>
            <a:ext cx="6348419" cy="5976664"/>
          </a:xfrm>
          <a:prstGeom prst="rect">
            <a:avLst/>
          </a:prstGeom>
          <a:noFill/>
        </p:spPr>
      </p:pic>
      <p:pic>
        <p:nvPicPr>
          <p:cNvPr id="1029" name="Picture 5" descr="C:\Users\Kharina_O_A\Downloads\loonapix_16134802721391421908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088544" y="6497960"/>
            <a:ext cx="5639123" cy="56391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013808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1201065" y="2214562"/>
            <a:ext cx="2150637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59" name="Очень крутой заголовок…"/>
          <p:cNvSpPr txBox="1"/>
          <p:nvPr/>
        </p:nvSpPr>
        <p:spPr>
          <a:xfrm>
            <a:off x="2974976" y="521296"/>
            <a:ext cx="12961440" cy="15192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/>
          <a:lstStyle/>
          <a:p>
            <a:pPr algn="l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endParaRPr sz="4800" dirty="0"/>
          </a:p>
        </p:txBody>
      </p:sp>
      <p:sp>
        <p:nvSpPr>
          <p:cNvPr id="62" name="Название подразделения, лаборатории, факультета и т.д."/>
          <p:cNvSpPr txBox="1"/>
          <p:nvPr/>
        </p:nvSpPr>
        <p:spPr>
          <a:xfrm>
            <a:off x="11338744" y="757698"/>
            <a:ext cx="11366416" cy="882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spAutoFit/>
          </a:bodyPr>
          <a:lstStyle>
            <a:lvl1pPr algn="r">
              <a:defRPr sz="24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dirty="0" smtClean="0"/>
              <a:t>Департамент </a:t>
            </a:r>
            <a:r>
              <a:rPr lang="ru-RU" dirty="0"/>
              <a:t>зарубежного регионоведения</a:t>
            </a:r>
            <a:br>
              <a:rPr lang="ru-RU" dirty="0"/>
            </a:br>
            <a:r>
              <a:rPr lang="ru-RU" dirty="0"/>
              <a:t>Факультет мировой экономики и мировой политики</a:t>
            </a:r>
            <a:endParaRPr dirty="0"/>
          </a:p>
        </p:txBody>
      </p:sp>
      <p:pic>
        <p:nvPicPr>
          <p:cNvPr id="63" name="Изображение" descr="Изображение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226606" y="586180"/>
            <a:ext cx="1199579" cy="1199579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Прямоугольник 7"/>
          <p:cNvSpPr/>
          <p:nvPr/>
        </p:nvSpPr>
        <p:spPr>
          <a:xfrm>
            <a:off x="2974976" y="809328"/>
            <a:ext cx="98650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5400" b="1" cap="all" dirty="0" smtClean="0">
                <a:solidFill>
                  <a:srgbClr val="253957"/>
                </a:solidFill>
                <a:sym typeface="Arial Narrow"/>
              </a:rPr>
              <a:t>Что я  буду знать?</a:t>
            </a:r>
            <a:endParaRPr lang="ru-RU" sz="5400" b="1" cap="all" dirty="0">
              <a:solidFill>
                <a:srgbClr val="253957"/>
              </a:solidFill>
              <a:sym typeface="Arial Narrow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46784" y="2321496"/>
            <a:ext cx="2124236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0" indent="-685800" algn="l">
              <a:buFont typeface="Wingdings" panose="05000000000000000000" pitchFamily="2" charset="2"/>
              <a:buChar char="ü"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Важнейшие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направления политических, социально-экономических и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культурно-цивилизационных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изменений в Индии и проблемы региональной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безопасности;</a:t>
            </a:r>
          </a:p>
          <a:p>
            <a:pPr marL="685800" lvl="0" indent="-685800" algn="l">
              <a:buFont typeface="Wingdings" panose="05000000000000000000" pitchFamily="2" charset="2"/>
              <a:buChar char="ü"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Специфику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региона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и  ключевые измерения отношений;</a:t>
            </a:r>
          </a:p>
          <a:p>
            <a:pPr marL="685800" lvl="0" indent="-685800" algn="l">
              <a:buFont typeface="Wingdings" panose="05000000000000000000" pitchFamily="2" charset="2"/>
              <a:buChar char="ü"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Азиатское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понимание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глобализации;</a:t>
            </a:r>
          </a:p>
          <a:p>
            <a:pPr marL="685800" lvl="0" indent="-685800" algn="l">
              <a:buFont typeface="Wingdings" panose="05000000000000000000" pitchFamily="2" charset="2"/>
              <a:buChar char="ü"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Место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и роль Индии в мировой политической и экономической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системе;</a:t>
            </a:r>
          </a:p>
          <a:p>
            <a:pPr marL="685800" lvl="0" indent="-685800" algn="l">
              <a:buFont typeface="Wingdings" panose="05000000000000000000" pitchFamily="2" charset="2"/>
              <a:buChar char="ü"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Сходство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и/или различие стран Южной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Азии;</a:t>
            </a:r>
          </a:p>
          <a:p>
            <a:pPr marL="685800" lvl="0" indent="-685800" algn="l">
              <a:buFont typeface="Wingdings" panose="05000000000000000000" pitchFamily="2" charset="2"/>
              <a:buChar char="ü"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Основную терминологию, понятийный аппарат, компаративистские методы, методы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моделирования и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прогнозирования. 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Kharina_O_A\Desktop\india---s-position-in-south-asia-2019-03-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82888" y="8992275"/>
            <a:ext cx="5904656" cy="4723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Kharina_O_A\Desktop\770481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448584" y="9162256"/>
            <a:ext cx="5381196" cy="4035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Kharina_O_A\Desktop\china-ne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095656" y="9306272"/>
            <a:ext cx="7229475" cy="4019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1471801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1201065" y="2214562"/>
            <a:ext cx="2150637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59" name="Очень крутой заголовок…"/>
          <p:cNvSpPr txBox="1"/>
          <p:nvPr/>
        </p:nvSpPr>
        <p:spPr>
          <a:xfrm>
            <a:off x="2758952" y="586180"/>
            <a:ext cx="16073440" cy="2313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/>
          <a:lstStyle/>
          <a:p>
            <a:pPr algn="l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dirty="0" smtClean="0"/>
              <a:t>Курсы</a:t>
            </a:r>
            <a:endParaRPr dirty="0"/>
          </a:p>
        </p:txBody>
      </p:sp>
      <p:sp>
        <p:nvSpPr>
          <p:cNvPr id="62" name="Название подразделения, лаборатории, факультета и т.д."/>
          <p:cNvSpPr txBox="1"/>
          <p:nvPr/>
        </p:nvSpPr>
        <p:spPr>
          <a:xfrm>
            <a:off x="11338744" y="757698"/>
            <a:ext cx="11366416" cy="882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spAutoFit/>
          </a:bodyPr>
          <a:lstStyle>
            <a:lvl1pPr algn="r">
              <a:defRPr sz="24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dirty="0" smtClean="0"/>
              <a:t>Департамент </a:t>
            </a:r>
            <a:r>
              <a:rPr lang="ru-RU" dirty="0"/>
              <a:t>зарубежного регионоведения</a:t>
            </a:r>
            <a:br>
              <a:rPr lang="ru-RU" dirty="0"/>
            </a:br>
            <a:r>
              <a:rPr lang="ru-RU" dirty="0"/>
              <a:t>Факультет мировой экономики и мировой политики</a:t>
            </a:r>
            <a:endParaRPr dirty="0"/>
          </a:p>
        </p:txBody>
      </p:sp>
      <p:pic>
        <p:nvPicPr>
          <p:cNvPr id="63" name="Изображение" descr="Изображение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226606" y="586180"/>
            <a:ext cx="1199579" cy="1199579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2083451851"/>
              </p:ext>
            </p:extLst>
          </p:nvPr>
        </p:nvGraphicFramePr>
        <p:xfrm>
          <a:off x="-1116094" y="2385354"/>
          <a:ext cx="16633848" cy="11095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4" name="Picture 2" descr="C:\Users\Kharina_O_A\Desktop\132c05c8-fcbc-11e7-b2f7-03450b80c791_1280x720_11211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280232" y="2825552"/>
            <a:ext cx="6912768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Kharina_O_A\Desktop\nuclear-programmes-of-india-pakistan-increase-risk-of-security-incident-in-south-asia-us-spymaster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360352" y="8226152"/>
            <a:ext cx="5622628" cy="4216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1201065" y="2214562"/>
            <a:ext cx="2150637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59" name="Очень крутой заголовок…"/>
          <p:cNvSpPr txBox="1"/>
          <p:nvPr/>
        </p:nvSpPr>
        <p:spPr>
          <a:xfrm>
            <a:off x="2758952" y="586180"/>
            <a:ext cx="16073440" cy="2313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/>
          <a:lstStyle/>
          <a:p>
            <a:pPr algn="l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dirty="0" smtClean="0"/>
              <a:t>Больше, чем просто пары… </a:t>
            </a:r>
            <a:endParaRPr dirty="0"/>
          </a:p>
        </p:txBody>
      </p:sp>
      <p:sp>
        <p:nvSpPr>
          <p:cNvPr id="62" name="Название подразделения, лаборатории, факультета и т.д."/>
          <p:cNvSpPr txBox="1"/>
          <p:nvPr/>
        </p:nvSpPr>
        <p:spPr>
          <a:xfrm>
            <a:off x="11338744" y="757698"/>
            <a:ext cx="11366416" cy="882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spAutoFit/>
          </a:bodyPr>
          <a:lstStyle>
            <a:lvl1pPr algn="r">
              <a:defRPr sz="24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dirty="0" smtClean="0"/>
              <a:t>Департамент </a:t>
            </a:r>
            <a:r>
              <a:rPr lang="ru-RU" dirty="0"/>
              <a:t>зарубежного регионоведения</a:t>
            </a:r>
            <a:br>
              <a:rPr lang="ru-RU" dirty="0"/>
            </a:br>
            <a:r>
              <a:rPr lang="ru-RU" dirty="0"/>
              <a:t>Факультет мировой экономики и мировой политики</a:t>
            </a:r>
            <a:endParaRPr dirty="0"/>
          </a:p>
        </p:txBody>
      </p:sp>
      <p:pic>
        <p:nvPicPr>
          <p:cNvPr id="63" name="Изображение" descr="Изображение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226606" y="586180"/>
            <a:ext cx="1199579" cy="11995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84494" y="8154144"/>
            <a:ext cx="5808544" cy="435640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84488" y="3030616"/>
            <a:ext cx="5808550" cy="435641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35354" y="8157265"/>
            <a:ext cx="5808548" cy="435641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35353" y="2928217"/>
            <a:ext cx="5808550" cy="435641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09920" y="2992338"/>
            <a:ext cx="5808550" cy="4356412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9023648" y="8514184"/>
            <a:ext cx="648691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l">
              <a:buFont typeface="Wingdings" panose="05000000000000000000" pitchFamily="2" charset="2"/>
              <a:buChar char="ü"/>
            </a:pPr>
            <a:r>
              <a:rPr lang="ru-RU" sz="3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Имитационные модели</a:t>
            </a:r>
            <a:endParaRPr lang="ru-RU" sz="3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 algn="l">
              <a:buFont typeface="Wingdings" panose="05000000000000000000" pitchFamily="2" charset="2"/>
              <a:buChar char="ü"/>
            </a:pPr>
            <a:r>
              <a:rPr lang="ru-RU" sz="3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Полезные контакты</a:t>
            </a:r>
            <a:endParaRPr lang="en-US" sz="3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 algn="l">
              <a:buFont typeface="Wingdings" panose="05000000000000000000" pitchFamily="2" charset="2"/>
              <a:buChar char="ü"/>
            </a:pPr>
            <a:r>
              <a:rPr lang="ru-RU" sz="3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Публичные выступления</a:t>
            </a:r>
          </a:p>
          <a:p>
            <a:pPr marL="685800" indent="-685800" algn="l">
              <a:buFont typeface="Wingdings" panose="05000000000000000000" pitchFamily="2" charset="2"/>
              <a:buChar char="ü"/>
            </a:pPr>
            <a:r>
              <a:rPr lang="ru-RU" sz="3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Научные </a:t>
            </a:r>
            <a:r>
              <a:rPr lang="ru-RU" sz="3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</a:t>
            </a:r>
          </a:p>
          <a:p>
            <a:pPr marL="685800" indent="-685800" algn="l">
              <a:buFont typeface="Wingdings" panose="05000000000000000000" pitchFamily="2" charset="2"/>
              <a:buChar char="ü"/>
            </a:pPr>
            <a:r>
              <a:rPr lang="ru-RU" sz="3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Эксклюзивные знания</a:t>
            </a:r>
          </a:p>
          <a:p>
            <a:pPr marL="685800" indent="-685800" algn="l">
              <a:buFont typeface="Wingdings" panose="05000000000000000000" pitchFamily="2" charset="2"/>
              <a:buChar char="ü"/>
            </a:pPr>
            <a:r>
              <a:rPr lang="ru-RU" sz="3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Аналитические навыки </a:t>
            </a:r>
            <a:endParaRPr lang="ru-RU" sz="3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 algn="l">
              <a:buFont typeface="Wingdings" panose="05000000000000000000" pitchFamily="2" charset="2"/>
              <a:buChar char="ü"/>
            </a:pPr>
            <a:endParaRPr lang="ru-RU" sz="3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>
              <a:buFont typeface="Wingdings" panose="05000000000000000000" pitchFamily="2" charset="2"/>
              <a:buChar char="ü"/>
            </a:pPr>
            <a:endParaRPr lang="ru-RU" sz="3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67255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Изображение" descr="Изображение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9770438" y="1097360"/>
            <a:ext cx="3195850" cy="3090059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Телефон.: +Х (ХХХ) ХХХ ХХХХ"/>
          <p:cNvSpPr txBox="1"/>
          <p:nvPr/>
        </p:nvSpPr>
        <p:spPr>
          <a:xfrm>
            <a:off x="10216576" y="11953726"/>
            <a:ext cx="2400548" cy="51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 algn="l" defTabSz="642937"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pPr algn="ctr"/>
            <a:r>
              <a:rPr lang="en-US" dirty="0" smtClean="0"/>
              <a:t>irs@hse.ru</a:t>
            </a:r>
            <a:endParaRPr dirty="0"/>
          </a:p>
        </p:txBody>
      </p:sp>
      <p:sp>
        <p:nvSpPr>
          <p:cNvPr id="7" name="Телефон.: +Х (ХХХ) ХХХ ХХХХ"/>
          <p:cNvSpPr txBox="1"/>
          <p:nvPr/>
        </p:nvSpPr>
        <p:spPr>
          <a:xfrm>
            <a:off x="7012034" y="12441721"/>
            <a:ext cx="8712658" cy="51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 algn="l" defTabSz="642937"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pPr algn="ctr"/>
            <a:r>
              <a:rPr lang="ru-RU" dirty="0" smtClean="0"/>
              <a:t>+7(495)772-95-90</a:t>
            </a:r>
            <a:r>
              <a:rPr lang="en-US" dirty="0" smtClean="0"/>
              <a:t> </a:t>
            </a:r>
            <a:r>
              <a:rPr lang="ru-RU" dirty="0" smtClean="0"/>
              <a:t>*23146</a:t>
            </a:r>
            <a:endParaRPr dirty="0"/>
          </a:p>
        </p:txBody>
      </p:sp>
      <p:sp>
        <p:nvSpPr>
          <p:cNvPr id="9" name="Телефон.: +Х (ХХХ) ХХХ ХХХХ"/>
          <p:cNvSpPr txBox="1"/>
          <p:nvPr/>
        </p:nvSpPr>
        <p:spPr>
          <a:xfrm>
            <a:off x="5285992" y="4627080"/>
            <a:ext cx="12164742" cy="1006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 algn="l" defTabSz="642937"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зарубежного регионоведения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 мировой экономики и мировой политики</a:t>
            </a:r>
          </a:p>
        </p:txBody>
      </p:sp>
      <p:pic>
        <p:nvPicPr>
          <p:cNvPr id="8" name="Picture 2" descr="C:\Users\Kharina_O_A\Desktop\3748647076_0d97050a99_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55496" y="5921896"/>
            <a:ext cx="7652841" cy="5739631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Arial Narrow"/>
        <a:ea typeface="Arial Narrow"/>
        <a:cs typeface="Arial Narrow"/>
      </a:minorFont>
    </a:fontScheme>
    <a:fmtScheme name="White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Arial Narrow"/>
        <a:ea typeface="Arial Narrow"/>
        <a:cs typeface="Arial Narrow"/>
      </a:minorFont>
    </a:fontScheme>
    <a:fmtScheme name="White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962</TotalTime>
  <Words>224</Words>
  <Application>Microsoft Office PowerPoint</Application>
  <PresentationFormat>Произвольный</PresentationFormat>
  <Paragraphs>37</Paragraphs>
  <Slides>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White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Садыгзаде Мурад Салех Оглы</dc:creator>
  <cp:lastModifiedBy>Kharina_O_A</cp:lastModifiedBy>
  <cp:revision>52</cp:revision>
  <dcterms:modified xsi:type="dcterms:W3CDTF">2021-02-16T13:33:59Z</dcterms:modified>
</cp:coreProperties>
</file>